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9" r:id="rId3"/>
    <p:sldId id="261" r:id="rId4"/>
    <p:sldId id="260" r:id="rId5"/>
    <p:sldId id="264" r:id="rId6"/>
    <p:sldId id="265" r:id="rId7"/>
    <p:sldId id="276" r:id="rId8"/>
    <p:sldId id="320" r:id="rId9"/>
    <p:sldId id="321" r:id="rId10"/>
    <p:sldId id="322" r:id="rId11"/>
    <p:sldId id="272" r:id="rId12"/>
    <p:sldId id="273" r:id="rId13"/>
    <p:sldId id="274" r:id="rId14"/>
    <p:sldId id="275" r:id="rId15"/>
    <p:sldId id="270" r:id="rId16"/>
    <p:sldId id="271" r:id="rId17"/>
    <p:sldId id="266" r:id="rId18"/>
    <p:sldId id="267" r:id="rId19"/>
    <p:sldId id="269" r:id="rId20"/>
    <p:sldId id="294" r:id="rId21"/>
    <p:sldId id="282" r:id="rId22"/>
    <p:sldId id="283" r:id="rId23"/>
    <p:sldId id="284" r:id="rId24"/>
    <p:sldId id="285" r:id="rId25"/>
    <p:sldId id="286" r:id="rId26"/>
    <p:sldId id="287" r:id="rId27"/>
    <p:sldId id="288" r:id="rId28"/>
    <p:sldId id="281" r:id="rId29"/>
    <p:sldId id="289" r:id="rId30"/>
    <p:sldId id="290" r:id="rId31"/>
    <p:sldId id="291" r:id="rId32"/>
    <p:sldId id="296" r:id="rId33"/>
    <p:sldId id="298" r:id="rId34"/>
    <p:sldId id="308" r:id="rId35"/>
    <p:sldId id="297" r:id="rId36"/>
    <p:sldId id="299" r:id="rId37"/>
    <p:sldId id="300" r:id="rId38"/>
    <p:sldId id="301" r:id="rId39"/>
    <p:sldId id="303" r:id="rId40"/>
    <p:sldId id="304" r:id="rId41"/>
    <p:sldId id="309" r:id="rId42"/>
    <p:sldId id="305" r:id="rId43"/>
    <p:sldId id="306" r:id="rId44"/>
    <p:sldId id="310" r:id="rId45"/>
    <p:sldId id="318" r:id="rId46"/>
    <p:sldId id="319" r:id="rId47"/>
    <p:sldId id="317" r:id="rId48"/>
    <p:sldId id="258" r:id="rId49"/>
    <p:sldId id="314" r:id="rId50"/>
    <p:sldId id="313" r:id="rId51"/>
    <p:sldId id="316" r:id="rId52"/>
    <p:sldId id="277" r:id="rId53"/>
    <p:sldId id="257" r:id="rId54"/>
    <p:sldId id="32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2FC"/>
    <a:srgbClr val="DEA900"/>
    <a:srgbClr val="EAB200"/>
    <a:srgbClr val="7497DE"/>
    <a:srgbClr val="D3D1EB"/>
    <a:srgbClr val="9081E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3308" autoAdjust="0"/>
  </p:normalViewPr>
  <p:slideViewPr>
    <p:cSldViewPr snapToGrid="0">
      <p:cViewPr varScale="1">
        <p:scale>
          <a:sx n="55" d="100"/>
          <a:sy n="55" d="100"/>
        </p:scale>
        <p:origin x="6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Out</a:t>
            </a:r>
            <a:r>
              <a:rPr lang="en-US" baseline="0" dirty="0" smtClean="0"/>
              <a:t> of 116 Requests…</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Lbl>
              <c:idx val="0"/>
              <c:layout/>
              <c:tx>
                <c:rich>
                  <a:bodyPr rot="0" spcFirstLastPara="1" vertOverflow="ellipsis" vert="horz" wrap="square" lIns="38100" tIns="19050" rIns="38100" bIns="19050" anchor="ctr" anchorCtr="1">
                    <a:spAutoFit/>
                  </a:bodyPr>
                  <a:lstStyle/>
                  <a:p>
                    <a:pPr>
                      <a:defRPr sz="1800" b="1" i="0" u="none" strike="noStrike" kern="1200" baseline="0">
                        <a:solidFill>
                          <a:schemeClr val="lt1">
                            <a:lumMod val="85000"/>
                          </a:schemeClr>
                        </a:solidFill>
                        <a:latin typeface="+mn-lt"/>
                        <a:ea typeface="+mn-ea"/>
                        <a:cs typeface="+mn-cs"/>
                      </a:defRPr>
                    </a:pPr>
                    <a:fld id="{40FED196-9FD9-4282-BC2C-1AA9BFFCB60A}" type="VALUE">
                      <a:rPr lang="en-US" sz="2400" b="1" smtClean="0"/>
                      <a:pPr>
                        <a:defRPr sz="1800" b="1"/>
                      </a:pPr>
                      <a:t>[VALUE]</a:t>
                    </a:fld>
                    <a:r>
                      <a:rPr lang="en-US" sz="1800" b="1" dirty="0" smtClean="0"/>
                      <a:t> (84%)</a:t>
                    </a:r>
                    <a:br>
                      <a:rPr lang="en-US" sz="1800" b="1" dirty="0" smtClean="0"/>
                    </a:br>
                    <a:r>
                      <a:rPr lang="en-US" sz="1600" b="1" i="1" dirty="0" smtClean="0">
                        <a:solidFill>
                          <a:schemeClr val="tx1"/>
                        </a:solidFill>
                      </a:rPr>
                      <a:t>Yes</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Faculty</c:v>
                </c:pt>
              </c:strCache>
            </c:strRef>
          </c:cat>
          <c:val>
            <c:numRef>
              <c:f>Sheet1!$B$2</c:f>
              <c:numCache>
                <c:formatCode>General</c:formatCode>
                <c:ptCount val="1"/>
                <c:pt idx="0">
                  <c:v>98</c:v>
                </c:pt>
              </c:numCache>
            </c:numRef>
          </c:val>
        </c:ser>
        <c:ser>
          <c:idx val="1"/>
          <c:order val="1"/>
          <c:tx>
            <c:strRef>
              <c:f>Sheet1!$C$1</c:f>
              <c:strCache>
                <c:ptCount val="1"/>
                <c:pt idx="0">
                  <c:v>No Response</c:v>
                </c:pt>
              </c:strCache>
            </c:strRef>
          </c:tx>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Lbl>
              <c:idx val="0"/>
              <c:layout/>
              <c:tx>
                <c:rich>
                  <a:bodyPr/>
                  <a:lstStyle/>
                  <a:p>
                    <a:fld id="{DB5F33AD-59C0-4DF9-BDB0-7CFB2851749A}" type="VALUE">
                      <a:rPr lang="en-US" smtClean="0"/>
                      <a:pPr/>
                      <a:t>[VALUE]</a:t>
                    </a:fld>
                    <a:r>
                      <a:rPr lang="en-US" smtClean="0"/>
                      <a:t> </a:t>
                    </a:r>
                    <a:r>
                      <a:rPr lang="en-US" sz="1400" b="0" i="1" smtClean="0">
                        <a:solidFill>
                          <a:schemeClr val="tx1"/>
                        </a:solidFill>
                      </a:rPr>
                      <a:t>No</a:t>
                    </a:r>
                    <a:r>
                      <a:rPr lang="en-US" sz="1400" b="0" i="1" baseline="0" smtClean="0">
                        <a:solidFill>
                          <a:schemeClr val="tx1"/>
                        </a:solidFill>
                      </a:rPr>
                      <a:t> Response</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Faculty</c:v>
                </c:pt>
              </c:strCache>
            </c:strRef>
          </c:cat>
          <c:val>
            <c:numRef>
              <c:f>Sheet1!$C$2</c:f>
              <c:numCache>
                <c:formatCode>General</c:formatCode>
                <c:ptCount val="1"/>
                <c:pt idx="0">
                  <c:v>18</c:v>
                </c:pt>
              </c:numCache>
            </c:numRef>
          </c:val>
        </c:ser>
        <c:ser>
          <c:idx val="2"/>
          <c:order val="2"/>
          <c:tx>
            <c:strRef>
              <c:f>Sheet1!$D$1</c:f>
              <c:strCache>
                <c:ptCount val="1"/>
                <c:pt idx="0">
                  <c:v>No</c:v>
                </c:pt>
              </c:strCache>
            </c:strRef>
          </c:tx>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Faculty</c:v>
                </c:pt>
              </c:strCache>
            </c:strRef>
          </c:cat>
          <c:val>
            <c:numRef>
              <c:f>Sheet1!$D$2</c:f>
              <c:numCache>
                <c:formatCode>General</c:formatCode>
                <c:ptCount val="1"/>
                <c:pt idx="0">
                  <c:v>0</c:v>
                </c:pt>
              </c:numCache>
            </c:numRef>
          </c:val>
        </c:ser>
        <c:dLbls>
          <c:showLegendKey val="0"/>
          <c:showVal val="0"/>
          <c:showCatName val="0"/>
          <c:showSerName val="0"/>
          <c:showPercent val="0"/>
          <c:showBubbleSize val="0"/>
        </c:dLbls>
        <c:gapWidth val="100"/>
        <c:overlap val="-24"/>
        <c:axId val="108781712"/>
        <c:axId val="108638944"/>
      </c:barChart>
      <c:catAx>
        <c:axId val="1087817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8638944"/>
        <c:crosses val="autoZero"/>
        <c:auto val="1"/>
        <c:lblAlgn val="ctr"/>
        <c:lblOffset val="100"/>
        <c:noMultiLvlLbl val="0"/>
      </c:catAx>
      <c:valAx>
        <c:axId val="1086389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8781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aseline="0" dirty="0" smtClean="0"/>
              <a:t>Of the 51 Faculty We Need To Reach Out To…</a:t>
            </a:r>
            <a:endParaRPr lang="en-US" sz="2800" dirty="0"/>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6456428395669292"/>
                  <c:y val="-1.53390123438107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901492372047244"/>
                  <c:y val="1.7365894601015342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Old Timers</c:v>
                </c:pt>
                <c:pt idx="1">
                  <c:v>Brand New</c:v>
                </c:pt>
              </c:strCache>
            </c:strRef>
          </c:cat>
          <c:val>
            <c:numRef>
              <c:f>Sheet1!$B$2:$B$3</c:f>
              <c:numCache>
                <c:formatCode>General</c:formatCode>
                <c:ptCount val="2"/>
                <c:pt idx="0">
                  <c:v>24</c:v>
                </c:pt>
                <c:pt idx="1">
                  <c:v>27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solidFill>
                  <a:schemeClr val="tx1"/>
                </a:solidFill>
              </a:rPr>
              <a:t>Out of 425 </a:t>
            </a:r>
            <a:r>
              <a:rPr lang="en-US" sz="2800" dirty="0">
                <a:solidFill>
                  <a:schemeClr val="tx1"/>
                </a:solidFill>
              </a:rPr>
              <a:t>Total </a:t>
            </a:r>
            <a:r>
              <a:rPr lang="en-US" sz="2800" dirty="0" smtClean="0">
                <a:solidFill>
                  <a:schemeClr val="tx1"/>
                </a:solidFill>
              </a:rPr>
              <a:t>Syllabi…</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21484780153746"/>
          <c:y val="0.12670246622969894"/>
          <c:w val="0.56101890527383769"/>
          <c:h val="0.84997687486894336"/>
        </c:manualLayout>
      </c:layout>
      <c:doughnutChart>
        <c:varyColors val="1"/>
        <c:ser>
          <c:idx val="0"/>
          <c:order val="0"/>
          <c:tx>
            <c:strRef>
              <c:f>Sheet1!$B$1</c:f>
              <c:strCache>
                <c:ptCount val="1"/>
                <c:pt idx="0">
                  <c:v>425 Total Syllabi</c:v>
                </c:pt>
              </c:strCache>
            </c:strRef>
          </c:tx>
          <c:explosion val="2"/>
          <c:dPt>
            <c:idx val="0"/>
            <c:bubble3D val="0"/>
            <c:spPr>
              <a:solidFill>
                <a:schemeClr val="accent5">
                  <a:shade val="65000"/>
                </a:schemeClr>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5">
                  <a:tint val="65000"/>
                </a:schemeClr>
              </a:solidFill>
              <a:ln w="19050">
                <a:solidFill>
                  <a:schemeClr val="lt1"/>
                </a:solidFill>
              </a:ln>
              <a:effectLst/>
            </c:spPr>
          </c:dPt>
          <c:dLbls>
            <c:dLbl>
              <c:idx val="0"/>
              <c:layout>
                <c:manualLayout>
                  <c:x val="-7.5013066072056431E-4"/>
                  <c:y val="-3.5820701177648358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DF3FA942-09C9-47BC-AFD1-FF89DF7FC10A}" type="VALUE">
                      <a:rPr lang="en-US" sz="1800" b="1" smtClean="0"/>
                      <a:pPr>
                        <a:defRPr/>
                      </a:pPr>
                      <a:t>[VALUE]</a:t>
                    </a:fld>
                    <a:r>
                      <a:rPr lang="en-US" sz="1800" b="1" dirty="0" smtClean="0"/>
                      <a:t/>
                    </a:r>
                    <a:br>
                      <a:rPr lang="en-US" sz="1800" b="1" dirty="0" smtClean="0"/>
                    </a:br>
                    <a:r>
                      <a:rPr lang="en-US" sz="1600" b="1" dirty="0" smtClean="0"/>
                      <a:t>STEM</a:t>
                    </a:r>
                    <a:br>
                      <a:rPr lang="en-US" sz="1600" b="1" dirty="0" smtClean="0"/>
                    </a:br>
                    <a:r>
                      <a:rPr lang="en-US" sz="1600" b="1" dirty="0" smtClean="0"/>
                      <a:t>26.5%</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892713108123451"/>
                      <c:h val="0.21629839789768462"/>
                    </c:manualLayout>
                  </c15:layout>
                  <c15:dlblFieldTable/>
                  <c15:showDataLabelsRange val="0"/>
                </c:ext>
              </c:extLst>
            </c:dLbl>
            <c:dLbl>
              <c:idx val="1"/>
              <c:layout>
                <c:manualLayout>
                  <c:x val="3.5447908097308731E-2"/>
                  <c:y val="-2.8638607341442382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FF543DC-9A3D-4778-9A47-F6BFFA522B11}" type="VALUE">
                      <a:rPr lang="en-US" sz="1800" b="1" smtClean="0"/>
                      <a:pPr>
                        <a:defRPr/>
                      </a:pPr>
                      <a:t>[VALUE]</a:t>
                    </a:fld>
                    <a:r>
                      <a:rPr lang="en-US" sz="1800" b="1" dirty="0" smtClean="0"/>
                      <a:t/>
                    </a:r>
                    <a:br>
                      <a:rPr lang="en-US" sz="1800" b="1" dirty="0" smtClean="0"/>
                    </a:br>
                    <a:r>
                      <a:rPr lang="en-US" sz="1600" b="1" dirty="0" smtClean="0"/>
                      <a:t>Humanities</a:t>
                    </a:r>
                    <a:br>
                      <a:rPr lang="en-US" sz="1600" b="1" dirty="0" smtClean="0"/>
                    </a:br>
                    <a:r>
                      <a:rPr lang="en-US" sz="1600" b="1" dirty="0" smtClean="0"/>
                      <a:t>54.5%</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049432953343522"/>
                      <c:h val="0.17442285279228112"/>
                    </c:manualLayout>
                  </c15:layout>
                  <c15:dlblFieldTable/>
                  <c15:showDataLabelsRange val="0"/>
                </c:ext>
              </c:extLst>
            </c:dLbl>
            <c:dLbl>
              <c:idx val="2"/>
              <c:layout>
                <c:manualLayout>
                  <c:x val="-5.5969946220521816E-3"/>
                  <c:y val="6.258159324120484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1345581-A30D-4559-95DA-C3D4BDAADB24}" type="VALUE">
                      <a:rPr lang="en-US" sz="1800" b="1" smtClean="0"/>
                      <a:pPr>
                        <a:defRPr/>
                      </a:pPr>
                      <a:t>[VALUE]</a:t>
                    </a:fld>
                    <a:r>
                      <a:rPr lang="en-US" sz="1800" b="1" dirty="0" smtClean="0"/>
                      <a:t/>
                    </a:r>
                    <a:br>
                      <a:rPr lang="en-US" sz="1800" b="1" dirty="0" smtClean="0"/>
                    </a:br>
                    <a:r>
                      <a:rPr lang="en-US" sz="1600" b="1" dirty="0" smtClean="0"/>
                      <a:t>Social </a:t>
                    </a:r>
                    <a:r>
                      <a:rPr lang="en-US" sz="1600" b="1" dirty="0" smtClean="0"/>
                      <a:t>Sciences</a:t>
                    </a:r>
                    <a:br>
                      <a:rPr lang="en-US" sz="1600" b="1" dirty="0" smtClean="0"/>
                    </a:br>
                    <a:r>
                      <a:rPr lang="en-US" sz="1600" b="1" dirty="0" smtClean="0"/>
                      <a:t>19%</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102611940298503"/>
                      <c:h val="0.1858791978032684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STEM</c:v>
                </c:pt>
                <c:pt idx="1">
                  <c:v>Humanities</c:v>
                </c:pt>
                <c:pt idx="2">
                  <c:v>Social Sciences</c:v>
                </c:pt>
              </c:strCache>
            </c:strRef>
          </c:cat>
          <c:val>
            <c:numRef>
              <c:f>Sheet1!$B$2:$B$4</c:f>
              <c:numCache>
                <c:formatCode>General</c:formatCode>
                <c:ptCount val="3"/>
                <c:pt idx="0">
                  <c:v>113</c:v>
                </c:pt>
                <c:pt idx="1">
                  <c:v>232</c:v>
                </c:pt>
                <c:pt idx="2">
                  <c:v>80</c:v>
                </c:pt>
              </c:numCache>
            </c:numRef>
          </c:val>
        </c:ser>
        <c:dLbls>
          <c:showLegendKey val="0"/>
          <c:showVal val="1"/>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solidFill>
                  <a:schemeClr val="tx1"/>
                </a:solidFill>
              </a:rPr>
              <a:t>Out of 425 </a:t>
            </a:r>
            <a:r>
              <a:rPr lang="en-US" sz="2800" dirty="0">
                <a:solidFill>
                  <a:schemeClr val="tx1"/>
                </a:solidFill>
              </a:rPr>
              <a:t>Total </a:t>
            </a:r>
            <a:r>
              <a:rPr lang="en-US" sz="2800" dirty="0" smtClean="0">
                <a:solidFill>
                  <a:schemeClr val="tx1"/>
                </a:solidFill>
              </a:rPr>
              <a:t>Syllabi…</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683275623104442"/>
          <c:y val="0.12133337730067577"/>
          <c:w val="0.56987844158105461"/>
          <c:h val="0.86339959719150139"/>
        </c:manualLayout>
      </c:layout>
      <c:doughnutChart>
        <c:varyColors val="1"/>
        <c:ser>
          <c:idx val="0"/>
          <c:order val="0"/>
          <c:tx>
            <c:strRef>
              <c:f>Sheet1!$B$1</c:f>
              <c:strCache>
                <c:ptCount val="1"/>
                <c:pt idx="0">
                  <c:v>425 Total Syllabi</c:v>
                </c:pt>
              </c:strCache>
            </c:strRef>
          </c:tx>
          <c:explosion val="2"/>
          <c:dPt>
            <c:idx val="0"/>
            <c:bubble3D val="0"/>
            <c:spPr>
              <a:solidFill>
                <a:schemeClr val="accent2">
                  <a:lumMod val="60000"/>
                  <a:lumOff val="40000"/>
                </a:schemeClr>
              </a:solidFill>
              <a:ln w="19050">
                <a:solidFill>
                  <a:schemeClr val="lt1"/>
                </a:solidFill>
              </a:ln>
              <a:effectLst/>
            </c:spPr>
          </c:dPt>
          <c:dPt>
            <c:idx val="1"/>
            <c:bubble3D val="0"/>
            <c:spPr>
              <a:solidFill>
                <a:srgbClr val="D3D1EB"/>
              </a:solidFill>
              <a:ln w="19050">
                <a:solidFill>
                  <a:schemeClr val="lt1"/>
                </a:solidFill>
              </a:ln>
              <a:effectLst/>
            </c:spPr>
          </c:dPt>
          <c:dPt>
            <c:idx val="2"/>
            <c:bubble3D val="0"/>
            <c:spPr>
              <a:solidFill>
                <a:srgbClr val="7497DE"/>
              </a:solidFill>
              <a:ln w="19050">
                <a:solidFill>
                  <a:schemeClr val="lt1"/>
                </a:solidFill>
              </a:ln>
              <a:effectLst/>
            </c:spPr>
          </c:dPt>
          <c:dPt>
            <c:idx val="3"/>
            <c:bubble3D val="0"/>
            <c:spPr>
              <a:solidFill>
                <a:schemeClr val="accent5">
                  <a:tint val="58000"/>
                </a:schemeClr>
              </a:solidFill>
              <a:ln w="19050">
                <a:solidFill>
                  <a:schemeClr val="lt1"/>
                </a:solidFill>
              </a:ln>
              <a:effectLst/>
            </c:spPr>
          </c:dPt>
          <c:dLbls>
            <c:dLbl>
              <c:idx val="0"/>
              <c:layout>
                <c:manualLayout>
                  <c:x val="9.8813655315201105E-3"/>
                  <c:y val="4.473966675403158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DF3FA942-09C9-47BC-AFD1-FF89DF7FC10A}" type="VALUE">
                      <a:rPr lang="en-US" sz="1800" b="1" smtClean="0"/>
                      <a:pPr>
                        <a:defRPr/>
                      </a:pPr>
                      <a:t>[VALUE]</a:t>
                    </a:fld>
                    <a:r>
                      <a:rPr lang="en-US" sz="1800" b="1" dirty="0" smtClean="0"/>
                      <a:t/>
                    </a:r>
                    <a:br>
                      <a:rPr lang="en-US" sz="1800" b="1" dirty="0" smtClean="0"/>
                    </a:br>
                    <a:r>
                      <a:rPr lang="en-US" sz="1600" b="1" dirty="0" smtClean="0"/>
                      <a:t>100-Level</a:t>
                    </a:r>
                    <a:br>
                      <a:rPr lang="en-US" sz="1600" b="1" dirty="0" smtClean="0"/>
                    </a:br>
                    <a:r>
                      <a:rPr lang="en-US" sz="1600" b="1" dirty="0" smtClean="0"/>
                      <a:t>31%</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892713108123451"/>
                      <c:h val="0.22166748682670778"/>
                    </c:manualLayout>
                  </c15:layout>
                  <c15:dlblFieldTable/>
                  <c15:showDataLabelsRange val="0"/>
                </c:ext>
              </c:extLst>
            </c:dLbl>
            <c:dLbl>
              <c:idx val="1"/>
              <c:layout>
                <c:manualLayout>
                  <c:x val="-3.5341178650387722E-3"/>
                  <c:y val="-1.360207948619087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FF543DC-9A3D-4778-9A47-F6BFFA522B11}" type="VALUE">
                      <a:rPr lang="en-US" sz="1800" b="1" smtClean="0"/>
                      <a:pPr>
                        <a:defRPr/>
                      </a:pPr>
                      <a:t>[VALUE]</a:t>
                    </a:fld>
                    <a:r>
                      <a:rPr lang="en-US" sz="1800" b="1" dirty="0" smtClean="0"/>
                      <a:t/>
                    </a:r>
                    <a:br>
                      <a:rPr lang="en-US" sz="1800" b="1" dirty="0" smtClean="0"/>
                    </a:br>
                    <a:r>
                      <a:rPr lang="en-US" sz="1600" b="1" dirty="0" smtClean="0"/>
                      <a:t>200-Level</a:t>
                    </a:r>
                    <a:br>
                      <a:rPr lang="en-US" sz="1600" b="1" dirty="0" smtClean="0"/>
                    </a:br>
                    <a:r>
                      <a:rPr lang="en-US" sz="1600" b="1" dirty="0" smtClean="0"/>
                      <a:t>27%</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049432953343522"/>
                      <c:h val="0.17442285279228112"/>
                    </c:manualLayout>
                  </c15:layout>
                  <c15:dlblFieldTable/>
                  <c15:showDataLabelsRange val="0"/>
                </c:ext>
              </c:extLst>
            </c:dLbl>
            <c:dLbl>
              <c:idx val="2"/>
              <c:layout>
                <c:manualLayout>
                  <c:x val="-5.596941473733694E-3"/>
                  <c:y val="-2.864086252746816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1345581-A30D-4559-95DA-C3D4BDAADB24}" type="VALUE">
                      <a:rPr lang="en-US" sz="1800" b="1" smtClean="0"/>
                      <a:pPr>
                        <a:defRPr/>
                      </a:pPr>
                      <a:t>[VALUE]</a:t>
                    </a:fld>
                    <a:r>
                      <a:rPr lang="en-US" sz="1800" b="1" dirty="0" smtClean="0"/>
                      <a:t/>
                    </a:r>
                    <a:br>
                      <a:rPr lang="en-US" sz="1800" b="1" dirty="0" smtClean="0"/>
                    </a:br>
                    <a:r>
                      <a:rPr lang="en-US" sz="1600" b="1" dirty="0" smtClean="0"/>
                      <a:t>300-Level</a:t>
                    </a:r>
                    <a:br>
                      <a:rPr lang="en-US" sz="1600" b="1" dirty="0" smtClean="0"/>
                    </a:br>
                    <a:r>
                      <a:rPr lang="en-US" sz="1600" b="1" dirty="0" smtClean="0"/>
                      <a:t>31.5%</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102611940298503"/>
                      <c:h val="0.18587919780326842"/>
                    </c:manualLayout>
                  </c15:layout>
                  <c15:dlblFieldTable/>
                  <c15:showDataLabelsRange val="0"/>
                </c:ext>
              </c:extLst>
            </c:dLbl>
            <c:dLbl>
              <c:idx val="3"/>
              <c:layout>
                <c:manualLayout>
                  <c:x val="6.976012833831356E-8"/>
                  <c:y val="-2.147635571609272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592D1D3C-8771-42BE-A566-9EE3B26A3FBA}" type="VALUE">
                      <a:rPr lang="en-US" sz="1800" b="1" smtClean="0"/>
                      <a:pPr>
                        <a:defRPr/>
                      </a:pPr>
                      <a:t>[VALUE]</a:t>
                    </a:fld>
                    <a:r>
                      <a:rPr lang="en-US" sz="1800" b="1" dirty="0" smtClean="0"/>
                      <a:t/>
                    </a:r>
                    <a:br>
                      <a:rPr lang="en-US" sz="1800" b="1" dirty="0" smtClean="0"/>
                    </a:br>
                    <a:r>
                      <a:rPr lang="en-US" sz="1800" b="1" dirty="0" smtClean="0"/>
                      <a:t>400-Level</a:t>
                    </a:r>
                    <a:br>
                      <a:rPr lang="en-US" sz="1800" b="1" dirty="0" smtClean="0"/>
                    </a:br>
                    <a:r>
                      <a:rPr lang="en-US" sz="1800" b="1" dirty="0" smtClean="0"/>
                      <a:t>10.5%</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891343298242125"/>
                      <c:h val="0.18979729364096948"/>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100</c:v>
                </c:pt>
                <c:pt idx="1">
                  <c:v>200</c:v>
                </c:pt>
                <c:pt idx="2">
                  <c:v>300</c:v>
                </c:pt>
                <c:pt idx="3">
                  <c:v>400</c:v>
                </c:pt>
              </c:numCache>
            </c:numRef>
          </c:cat>
          <c:val>
            <c:numRef>
              <c:f>Sheet1!$B$2:$B$5</c:f>
              <c:numCache>
                <c:formatCode>General</c:formatCode>
                <c:ptCount val="4"/>
                <c:pt idx="0">
                  <c:v>132</c:v>
                </c:pt>
                <c:pt idx="1">
                  <c:v>114</c:v>
                </c:pt>
                <c:pt idx="2">
                  <c:v>134</c:v>
                </c:pt>
                <c:pt idx="3">
                  <c:v>45</c:v>
                </c:pt>
              </c:numCache>
            </c:numRef>
          </c:val>
        </c:ser>
        <c:dLbls>
          <c:showLegendKey val="0"/>
          <c:showVal val="1"/>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solidFill>
                  <a:schemeClr val="tx1"/>
                </a:solidFill>
              </a:rPr>
              <a:t>Out of The 107 Remaining Syllabi…</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683275623104442"/>
          <c:y val="0.12401792176518733"/>
          <c:w val="0.56810653431961133"/>
          <c:h val="0.86071505272698989"/>
        </c:manualLayout>
      </c:layout>
      <c:doughnutChart>
        <c:varyColors val="1"/>
        <c:ser>
          <c:idx val="0"/>
          <c:order val="0"/>
          <c:tx>
            <c:strRef>
              <c:f>Sheet1!$B$1</c:f>
              <c:strCache>
                <c:ptCount val="1"/>
                <c:pt idx="0">
                  <c:v>425 Total Syllabi</c:v>
                </c:pt>
              </c:strCache>
            </c:strRef>
          </c:tx>
          <c:explosion val="2"/>
          <c:dPt>
            <c:idx val="0"/>
            <c:bubble3D val="0"/>
            <c:spPr>
              <a:solidFill>
                <a:schemeClr val="accent5">
                  <a:shade val="65000"/>
                </a:schemeClr>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5">
                  <a:tint val="65000"/>
                </a:schemeClr>
              </a:solidFill>
              <a:ln w="19050">
                <a:solidFill>
                  <a:schemeClr val="lt1"/>
                </a:solidFill>
              </a:ln>
              <a:effectLst/>
            </c:spPr>
          </c:dPt>
          <c:dLbls>
            <c:dLbl>
              <c:idx val="0"/>
              <c:layout>
                <c:manualLayout>
                  <c:x val="-7.4999114046369274E-4"/>
                  <c:y val="-2.103182051854407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DF3FA942-09C9-47BC-AFD1-FF89DF7FC10A}" type="VALUE">
                      <a:rPr lang="en-US" sz="1800" b="1" smtClean="0"/>
                      <a:pPr>
                        <a:defRPr/>
                      </a:pPr>
                      <a:t>[VALUE]</a:t>
                    </a:fld>
                    <a:r>
                      <a:rPr lang="en-US" sz="1800" b="1" dirty="0" smtClean="0"/>
                      <a:t/>
                    </a:r>
                    <a:br>
                      <a:rPr lang="en-US" sz="1800" b="1" dirty="0" smtClean="0"/>
                    </a:br>
                    <a:r>
                      <a:rPr lang="en-US" sz="1600" b="1" dirty="0" smtClean="0"/>
                      <a:t>STEM</a:t>
                    </a:r>
                    <a:br>
                      <a:rPr lang="en-US" sz="1600" b="1" dirty="0" smtClean="0"/>
                    </a:br>
                    <a:r>
                      <a:rPr lang="en-US" sz="1600" b="1" dirty="0" smtClean="0"/>
                      <a:t>16%</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892713108123451"/>
                      <c:h val="0.19213749771708033"/>
                    </c:manualLayout>
                  </c15:layout>
                  <c15:dlblFieldTable/>
                  <c15:showDataLabelsRange val="0"/>
                </c:ext>
              </c:extLst>
            </c:dLbl>
            <c:dLbl>
              <c:idx val="1"/>
              <c:layout>
                <c:manualLayout>
                  <c:x val="4.2535470932489217E-2"/>
                  <c:y val="-5.5484460926561998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FF543DC-9A3D-4778-9A47-F6BFFA522B11}" type="VALUE">
                      <a:rPr lang="en-US" sz="1800" b="1" smtClean="0"/>
                      <a:pPr>
                        <a:defRPr/>
                      </a:pPr>
                      <a:t>[VALUE]</a:t>
                    </a:fld>
                    <a:r>
                      <a:rPr lang="en-US" sz="1800" b="1" dirty="0" smtClean="0"/>
                      <a:t/>
                    </a:r>
                    <a:br>
                      <a:rPr lang="en-US" sz="1800" b="1" dirty="0" smtClean="0"/>
                    </a:br>
                    <a:r>
                      <a:rPr lang="en-US" sz="1600" b="1" dirty="0" smtClean="0"/>
                      <a:t>Humanities</a:t>
                    </a:r>
                    <a:br>
                      <a:rPr lang="en-US" sz="1600" b="1" dirty="0" smtClean="0"/>
                    </a:br>
                    <a:r>
                      <a:rPr lang="en-US" sz="1600" b="1" dirty="0" smtClean="0"/>
                      <a:t>50%</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049432953343522"/>
                      <c:h val="0.17442285279228112"/>
                    </c:manualLayout>
                  </c15:layout>
                  <c15:dlblFieldTable/>
                  <c15:showDataLabelsRange val="0"/>
                </c:ext>
              </c:extLst>
            </c:dLbl>
            <c:dLbl>
              <c:idx val="2"/>
              <c:layout>
                <c:manualLayout>
                  <c:x val="5.0344489466081091E-3"/>
                  <c:y val="-9.8491074629490586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1345581-A30D-4559-95DA-C3D4BDAADB24}" type="VALUE">
                      <a:rPr lang="en-US" sz="1800" b="1" smtClean="0"/>
                      <a:pPr>
                        <a:defRPr/>
                      </a:pPr>
                      <a:t>[VALUE]</a:t>
                    </a:fld>
                    <a:r>
                      <a:rPr lang="en-US" sz="1800" b="1" dirty="0" smtClean="0"/>
                      <a:t/>
                    </a:r>
                    <a:br>
                      <a:rPr lang="en-US" sz="1800" b="1" dirty="0" smtClean="0"/>
                    </a:br>
                    <a:r>
                      <a:rPr lang="en-US" sz="1600" b="1" dirty="0" smtClean="0"/>
                      <a:t>Social </a:t>
                    </a:r>
                    <a:r>
                      <a:rPr lang="en-US" sz="1600" b="1" dirty="0" smtClean="0"/>
                      <a:t>Sciences</a:t>
                    </a:r>
                    <a:br>
                      <a:rPr lang="en-US" sz="1600" b="1" dirty="0" smtClean="0"/>
                    </a:br>
                    <a:r>
                      <a:rPr lang="en-US" sz="1600" b="1" dirty="0" smtClean="0"/>
                      <a:t>34%</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102611940298503"/>
                      <c:h val="0.1858791978032684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STEM</c:v>
                </c:pt>
                <c:pt idx="1">
                  <c:v>Humanities</c:v>
                </c:pt>
                <c:pt idx="2">
                  <c:v>Social Sciences</c:v>
                </c:pt>
              </c:strCache>
            </c:strRef>
          </c:cat>
          <c:val>
            <c:numRef>
              <c:f>Sheet1!$B$2:$B$4</c:f>
              <c:numCache>
                <c:formatCode>General</c:formatCode>
                <c:ptCount val="3"/>
                <c:pt idx="0">
                  <c:v>17</c:v>
                </c:pt>
                <c:pt idx="1">
                  <c:v>54</c:v>
                </c:pt>
                <c:pt idx="2">
                  <c:v>36</c:v>
                </c:pt>
              </c:numCache>
            </c:numRef>
          </c:val>
        </c:ser>
        <c:dLbls>
          <c:showLegendKey val="0"/>
          <c:showVal val="1"/>
          <c:showCatName val="0"/>
          <c:showSerName val="0"/>
          <c:showPercent val="0"/>
          <c:showBubbleSize val="0"/>
          <c:showLeaderLines val="1"/>
        </c:dLbls>
        <c:firstSliceAng val="51"/>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solidFill>
                  <a:schemeClr val="tx1"/>
                </a:solidFill>
              </a:rPr>
              <a:t>Out of </a:t>
            </a:r>
            <a:r>
              <a:rPr lang="en-US" sz="2800" b="0" i="0" u="none" strike="noStrike" baseline="0" dirty="0" smtClean="0">
                <a:solidFill>
                  <a:schemeClr val="tx1"/>
                </a:solidFill>
                <a:effectLst/>
              </a:rPr>
              <a:t>The 107 Remaining </a:t>
            </a:r>
            <a:r>
              <a:rPr lang="en-US" sz="2800" dirty="0" smtClean="0">
                <a:solidFill>
                  <a:schemeClr val="tx1"/>
                </a:solidFill>
              </a:rPr>
              <a:t>Syllabi…</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037657075393122"/>
          <c:y val="0.11864883283616415"/>
          <c:w val="0.56810653431961133"/>
          <c:h val="0.86071505272698989"/>
        </c:manualLayout>
      </c:layout>
      <c:doughnutChart>
        <c:varyColors val="1"/>
        <c:ser>
          <c:idx val="0"/>
          <c:order val="0"/>
          <c:tx>
            <c:strRef>
              <c:f>Sheet1!$B$1</c:f>
              <c:strCache>
                <c:ptCount val="1"/>
                <c:pt idx="0">
                  <c:v>425 Total Syllabi</c:v>
                </c:pt>
              </c:strCache>
            </c:strRef>
          </c:tx>
          <c:explosion val="2"/>
          <c:dPt>
            <c:idx val="0"/>
            <c:bubble3D val="0"/>
            <c:spPr>
              <a:solidFill>
                <a:schemeClr val="accent2">
                  <a:lumMod val="60000"/>
                  <a:lumOff val="40000"/>
                </a:schemeClr>
              </a:solidFill>
              <a:ln w="19050">
                <a:solidFill>
                  <a:schemeClr val="lt1"/>
                </a:solidFill>
              </a:ln>
              <a:effectLst/>
            </c:spPr>
          </c:dPt>
          <c:dPt>
            <c:idx val="1"/>
            <c:bubble3D val="0"/>
            <c:spPr>
              <a:solidFill>
                <a:srgbClr val="D3D1EB"/>
              </a:solidFill>
              <a:ln w="19050">
                <a:solidFill>
                  <a:schemeClr val="lt1"/>
                </a:solidFill>
              </a:ln>
              <a:effectLst/>
            </c:spPr>
          </c:dPt>
          <c:dPt>
            <c:idx val="2"/>
            <c:bubble3D val="0"/>
            <c:spPr>
              <a:solidFill>
                <a:srgbClr val="7497DE"/>
              </a:solidFill>
              <a:ln w="19050">
                <a:solidFill>
                  <a:schemeClr val="lt1"/>
                </a:solidFill>
              </a:ln>
              <a:effectLst/>
            </c:spPr>
          </c:dPt>
          <c:dPt>
            <c:idx val="3"/>
            <c:bubble3D val="0"/>
            <c:spPr>
              <a:solidFill>
                <a:schemeClr val="accent5">
                  <a:tint val="58000"/>
                </a:schemeClr>
              </a:solidFill>
              <a:ln w="19050">
                <a:solidFill>
                  <a:schemeClr val="lt1"/>
                </a:solidFill>
              </a:ln>
              <a:effectLst/>
            </c:spPr>
          </c:dPt>
          <c:dLbls>
            <c:dLbl>
              <c:idx val="0"/>
              <c:layout>
                <c:manualLayout>
                  <c:x val="8.1094056464962785E-3"/>
                  <c:y val="9.8406522047931166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800" b="1" dirty="0" smtClean="0"/>
                      <a:t>27</a:t>
                    </a:r>
                    <a:br>
                      <a:rPr lang="en-US" sz="1800" b="1" dirty="0" smtClean="0"/>
                    </a:br>
                    <a:r>
                      <a:rPr lang="en-US" sz="1600" b="1" dirty="0" smtClean="0"/>
                      <a:t>100-Level</a:t>
                    </a:r>
                    <a:br>
                      <a:rPr lang="en-US" sz="1600" b="1" dirty="0" smtClean="0"/>
                    </a:br>
                    <a:r>
                      <a:rPr lang="en-US" sz="1600" b="1" dirty="0" smtClean="0"/>
                      <a:t>25%</a:t>
                    </a:r>
                    <a:endParaRPr lang="en-US" sz="1600" b="1" dirty="0" smtClean="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892713108123451"/>
                      <c:h val="0.1894529532525687"/>
                    </c:manualLayout>
                  </c15:layout>
                </c:ext>
              </c:extLst>
            </c:dLbl>
            <c:dLbl>
              <c:idx val="1"/>
              <c:layout>
                <c:manualLayout>
                  <c:x val="-3.5341178650387722E-3"/>
                  <c:y val="-1.360207948619087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FF543DC-9A3D-4778-9A47-F6BFFA522B11}" type="VALUE">
                      <a:rPr lang="en-US" sz="1800" b="1" smtClean="0"/>
                      <a:pPr>
                        <a:defRPr/>
                      </a:pPr>
                      <a:t>[VALUE]</a:t>
                    </a:fld>
                    <a:r>
                      <a:rPr lang="en-US" sz="1800" b="1" dirty="0" smtClean="0"/>
                      <a:t/>
                    </a:r>
                    <a:br>
                      <a:rPr lang="en-US" sz="1800" b="1" dirty="0" smtClean="0"/>
                    </a:br>
                    <a:r>
                      <a:rPr lang="en-US" sz="1600" b="1" dirty="0" smtClean="0"/>
                      <a:t>200-Level</a:t>
                    </a:r>
                    <a:br>
                      <a:rPr lang="en-US" sz="1600" b="1" dirty="0" smtClean="0"/>
                    </a:br>
                    <a:r>
                      <a:rPr lang="en-US" sz="1600" b="1" dirty="0" smtClean="0"/>
                      <a:t>29%</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049432953343522"/>
                      <c:h val="0.17442285279228112"/>
                    </c:manualLayout>
                  </c15:layout>
                  <c15:dlblFieldTable/>
                  <c15:showDataLabelsRange val="0"/>
                </c:ext>
              </c:extLst>
            </c:dLbl>
            <c:dLbl>
              <c:idx val="2"/>
              <c:layout>
                <c:manualLayout>
                  <c:x val="-5.596941473733694E-3"/>
                  <c:y val="-2.864086252746816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1345581-A30D-4559-95DA-C3D4BDAADB24}" type="VALUE">
                      <a:rPr lang="en-US" sz="1800" b="1" smtClean="0"/>
                      <a:pPr>
                        <a:defRPr/>
                      </a:pPr>
                      <a:t>[VALUE]</a:t>
                    </a:fld>
                    <a:r>
                      <a:rPr lang="en-US" sz="1800" b="1" dirty="0" smtClean="0"/>
                      <a:t/>
                    </a:r>
                    <a:br>
                      <a:rPr lang="en-US" sz="1800" b="1" dirty="0" smtClean="0"/>
                    </a:br>
                    <a:r>
                      <a:rPr lang="en-US" sz="1600" b="1" dirty="0" smtClean="0"/>
                      <a:t>300-Level</a:t>
                    </a:r>
                    <a:br>
                      <a:rPr lang="en-US" sz="1600" b="1" dirty="0" smtClean="0"/>
                    </a:br>
                    <a:r>
                      <a:rPr lang="en-US" sz="1600" b="1" dirty="0" smtClean="0"/>
                      <a:t>36.5%</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102611940298503"/>
                      <c:h val="0.18587919780326842"/>
                    </c:manualLayout>
                  </c15:layout>
                  <c15:dlblFieldTable/>
                  <c15:showDataLabelsRange val="0"/>
                </c:ext>
              </c:extLst>
            </c:dLbl>
            <c:dLbl>
              <c:idx val="3"/>
              <c:layout>
                <c:manualLayout>
                  <c:x val="6.976012833831356E-8"/>
                  <c:y val="-2.416090018060431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592D1D3C-8771-42BE-A566-9EE3B26A3FBA}" type="VALUE">
                      <a:rPr lang="en-US" sz="1800" b="1" smtClean="0"/>
                      <a:pPr>
                        <a:defRPr/>
                      </a:pPr>
                      <a:t>[VALUE]</a:t>
                    </a:fld>
                    <a:r>
                      <a:rPr lang="en-US" sz="1800" b="1" dirty="0" smtClean="0"/>
                      <a:t/>
                    </a:r>
                    <a:br>
                      <a:rPr lang="en-US" sz="1800" b="1" dirty="0" smtClean="0"/>
                    </a:br>
                    <a:r>
                      <a:rPr lang="en-US" sz="1800" b="1" dirty="0" smtClean="0"/>
                      <a:t>400-Level</a:t>
                    </a:r>
                    <a:br>
                      <a:rPr lang="en-US" sz="1800" b="1" dirty="0" smtClean="0"/>
                    </a:br>
                    <a:r>
                      <a:rPr lang="en-US" sz="1800" b="1" dirty="0" smtClean="0"/>
                      <a:t>9.5%</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891343298242125"/>
                      <c:h val="0.19785092703450424"/>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100</c:v>
                </c:pt>
                <c:pt idx="1">
                  <c:v>200</c:v>
                </c:pt>
                <c:pt idx="2">
                  <c:v>300</c:v>
                </c:pt>
                <c:pt idx="3">
                  <c:v>400</c:v>
                </c:pt>
              </c:numCache>
            </c:numRef>
          </c:cat>
          <c:val>
            <c:numRef>
              <c:f>Sheet1!$B$2:$B$5</c:f>
              <c:numCache>
                <c:formatCode>General</c:formatCode>
                <c:ptCount val="4"/>
                <c:pt idx="0">
                  <c:v>27</c:v>
                </c:pt>
                <c:pt idx="1">
                  <c:v>31</c:v>
                </c:pt>
                <c:pt idx="2">
                  <c:v>39</c:v>
                </c:pt>
                <c:pt idx="3">
                  <c:v>10</c:v>
                </c:pt>
              </c:numCache>
            </c:numRef>
          </c:val>
        </c:ser>
        <c:dLbls>
          <c:showLegendKey val="0"/>
          <c:showVal val="1"/>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solidFill>
                  <a:schemeClr val="tx1"/>
                </a:solidFill>
              </a:rPr>
              <a:t>Out of the 107 Remaining Syllabi…</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425 Total Syllabi</c:v>
                </c:pt>
              </c:strCache>
            </c:strRef>
          </c:tx>
          <c:explosion val="2"/>
          <c:dPt>
            <c:idx val="0"/>
            <c:bubble3D val="0"/>
            <c:spPr>
              <a:solidFill>
                <a:schemeClr val="accent5">
                  <a:shade val="65000"/>
                </a:schemeClr>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5">
                  <a:tint val="65000"/>
                </a:schemeClr>
              </a:solidFill>
              <a:ln w="19050">
                <a:solidFill>
                  <a:schemeClr val="lt1"/>
                </a:solidFill>
              </a:ln>
              <a:effectLst/>
            </c:spPr>
          </c:dPt>
          <c:dLbls>
            <c:dLbl>
              <c:idx val="0"/>
              <c:layout>
                <c:manualLayout>
                  <c:x val="-1.4925299682688986E-2"/>
                  <c:y val="-1.432043126373408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DF3FA942-09C9-47BC-AFD1-FF89DF7FC10A}" type="VALUE">
                      <a:rPr lang="en-US" sz="1800" b="1" smtClean="0"/>
                      <a:pPr>
                        <a:defRPr/>
                      </a:pPr>
                      <a:t>[VALUE]</a:t>
                    </a:fld>
                    <a:r>
                      <a:rPr lang="en-US" sz="1800" b="1" dirty="0" smtClean="0"/>
                      <a:t/>
                    </a:r>
                    <a:br>
                      <a:rPr lang="en-US" sz="1800" b="1" dirty="0" smtClean="0"/>
                    </a:br>
                    <a:r>
                      <a:rPr lang="en-US" sz="1600" b="1" dirty="0" smtClean="0"/>
                      <a:t>STEM</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892716535433068"/>
                      <c:h val="0.15723833527580022"/>
                    </c:manualLayout>
                  </c15:layout>
                  <c15:dlblFieldTable/>
                  <c15:showDataLabelsRange val="0"/>
                </c:ext>
              </c:extLst>
            </c:dLbl>
            <c:dLbl>
              <c:idx val="1"/>
              <c:layout>
                <c:manualLayout>
                  <c:x val="9.6966578479913317E-6"/>
                  <c:y val="-2.970934627326051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FF543DC-9A3D-4778-9A47-F6BFFA522B11}" type="VALUE">
                      <a:rPr lang="en-US" sz="1800" b="1" smtClean="0"/>
                      <a:pPr>
                        <a:defRPr/>
                      </a:pPr>
                      <a:t>[VALUE]</a:t>
                    </a:fld>
                    <a:r>
                      <a:rPr lang="en-US" sz="1800" b="1" dirty="0" smtClean="0"/>
                      <a:t/>
                    </a:r>
                    <a:br>
                      <a:rPr lang="en-US" sz="1800" b="1" dirty="0" smtClean="0"/>
                    </a:br>
                    <a:r>
                      <a:rPr lang="en-US" sz="1600" b="1" dirty="0" smtClean="0"/>
                      <a:t>Humanities</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049432953343522"/>
                      <c:h val="0.17442285279228112"/>
                    </c:manualLayout>
                  </c15:layout>
                  <c15:dlblFieldTable/>
                  <c15:showDataLabelsRange val="0"/>
                </c:ext>
              </c:extLst>
            </c:dLbl>
            <c:dLbl>
              <c:idx val="2"/>
              <c:layout>
                <c:manualLayout>
                  <c:x val="-1.327598337168988E-2"/>
                  <c:y val="7.4838814617477249E-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1345581-A30D-4559-95DA-C3D4BDAADB24}" type="VALUE">
                      <a:rPr lang="en-US" sz="1800" b="1" smtClean="0"/>
                      <a:pPr>
                        <a:defRPr/>
                      </a:pPr>
                      <a:t>[VALUE]</a:t>
                    </a:fld>
                    <a:r>
                      <a:rPr lang="en-US" sz="1800" b="1" dirty="0" smtClean="0"/>
                      <a:t/>
                    </a:r>
                    <a:br>
                      <a:rPr lang="en-US" sz="1800" b="1" dirty="0" smtClean="0"/>
                    </a:br>
                    <a:r>
                      <a:rPr lang="en-US" sz="1600" b="1" dirty="0" smtClean="0"/>
                      <a:t>Social Sciences</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102611940298503"/>
                      <c:h val="0.1858791978032684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STEM</c:v>
                </c:pt>
                <c:pt idx="1">
                  <c:v>Humanities</c:v>
                </c:pt>
                <c:pt idx="2">
                  <c:v>Social Sciences</c:v>
                </c:pt>
              </c:strCache>
            </c:strRef>
          </c:cat>
          <c:val>
            <c:numRef>
              <c:f>Sheet1!$B$2:$B$4</c:f>
              <c:numCache>
                <c:formatCode>General</c:formatCode>
                <c:ptCount val="3"/>
                <c:pt idx="0">
                  <c:v>17</c:v>
                </c:pt>
                <c:pt idx="1">
                  <c:v>54</c:v>
                </c:pt>
                <c:pt idx="2">
                  <c:v>36</c:v>
                </c:pt>
              </c:numCache>
            </c:numRef>
          </c:val>
        </c:ser>
        <c:dLbls>
          <c:showLegendKey val="0"/>
          <c:showVal val="1"/>
          <c:showCatName val="0"/>
          <c:showSerName val="0"/>
          <c:showPercent val="0"/>
          <c:showBubbleSize val="0"/>
          <c:showLeaderLines val="1"/>
        </c:dLbls>
        <c:firstSliceAng val="51"/>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solidFill>
                  <a:schemeClr val="tx1"/>
                </a:solidFill>
              </a:rPr>
              <a:t>Out of 425 </a:t>
            </a:r>
            <a:r>
              <a:rPr lang="en-US" sz="2800" dirty="0">
                <a:solidFill>
                  <a:schemeClr val="tx1"/>
                </a:solidFill>
              </a:rPr>
              <a:t>Total </a:t>
            </a:r>
            <a:r>
              <a:rPr lang="en-US" sz="2800" dirty="0" smtClean="0">
                <a:solidFill>
                  <a:schemeClr val="tx1"/>
                </a:solidFill>
              </a:rPr>
              <a:t>Syllabi…</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443452180013678"/>
          <c:y val="0.25861504346625225"/>
          <c:w val="0.48375117051161998"/>
          <c:h val="0.71539039859913889"/>
        </c:manualLayout>
      </c:layout>
      <c:doughnutChart>
        <c:varyColors val="1"/>
        <c:ser>
          <c:idx val="0"/>
          <c:order val="0"/>
          <c:tx>
            <c:strRef>
              <c:f>Sheet1!$B$1</c:f>
              <c:strCache>
                <c:ptCount val="1"/>
                <c:pt idx="0">
                  <c:v>425 Total Syllabi</c:v>
                </c:pt>
              </c:strCache>
            </c:strRef>
          </c:tx>
          <c:explosion val="2"/>
          <c:dPt>
            <c:idx val="0"/>
            <c:bubble3D val="0"/>
            <c:spPr>
              <a:solidFill>
                <a:schemeClr val="accent5">
                  <a:shade val="65000"/>
                </a:schemeClr>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5">
                  <a:tint val="65000"/>
                </a:schemeClr>
              </a:solidFill>
              <a:ln w="19050">
                <a:solidFill>
                  <a:schemeClr val="lt1"/>
                </a:solidFill>
              </a:ln>
              <a:effectLst/>
            </c:spPr>
          </c:dPt>
          <c:dLbls>
            <c:dLbl>
              <c:idx val="0"/>
              <c:layout>
                <c:manualLayout>
                  <c:x val="-1.4925299682688986E-2"/>
                  <c:y val="-1.432043126373408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DF3FA942-09C9-47BC-AFD1-FF89DF7FC10A}" type="VALUE">
                      <a:rPr lang="en-US" sz="1800" b="1" smtClean="0"/>
                      <a:pPr>
                        <a:defRPr/>
                      </a:pPr>
                      <a:t>[VALUE]</a:t>
                    </a:fld>
                    <a:r>
                      <a:rPr lang="en-US" sz="1800" b="1" dirty="0" smtClean="0"/>
                      <a:t/>
                    </a:r>
                    <a:br>
                      <a:rPr lang="en-US" sz="1800" b="1" dirty="0" smtClean="0"/>
                    </a:br>
                    <a:r>
                      <a:rPr lang="en-US" sz="1600" b="1" dirty="0" smtClean="0"/>
                      <a:t>STEM</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892716535433068"/>
                      <c:h val="0.15723833527580022"/>
                    </c:manualLayout>
                  </c15:layout>
                  <c15:dlblFieldTable/>
                  <c15:showDataLabelsRange val="0"/>
                </c:ext>
              </c:extLst>
            </c:dLbl>
            <c:dLbl>
              <c:idx val="1"/>
              <c:layout>
                <c:manualLayout>
                  <c:x val="3.5447908097308731E-2"/>
                  <c:y val="-2.8638607341442382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FF543DC-9A3D-4778-9A47-F6BFFA522B11}" type="VALUE">
                      <a:rPr lang="en-US" sz="1800" b="1" smtClean="0"/>
                      <a:pPr>
                        <a:defRPr/>
                      </a:pPr>
                      <a:t>[VALUE]</a:t>
                    </a:fld>
                    <a:r>
                      <a:rPr lang="en-US" sz="1800" b="1" dirty="0" smtClean="0"/>
                      <a:t/>
                    </a:r>
                    <a:br>
                      <a:rPr lang="en-US" sz="1800" b="1" dirty="0" smtClean="0"/>
                    </a:br>
                    <a:r>
                      <a:rPr lang="en-US" sz="1600" b="1" dirty="0" smtClean="0"/>
                      <a:t>Hum.</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049432953343522"/>
                      <c:h val="0.17442285279228112"/>
                    </c:manualLayout>
                  </c15:layout>
                  <c15:dlblFieldTable/>
                  <c15:showDataLabelsRange val="0"/>
                </c:ext>
              </c:extLst>
            </c:dLbl>
            <c:dLbl>
              <c:idx val="2"/>
              <c:layout>
                <c:manualLayout>
                  <c:x val="-2.003852600505341E-2"/>
                  <c:y val="-1.060493653937807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1345581-A30D-4559-95DA-C3D4BDAADB24}" type="VALUE">
                      <a:rPr lang="en-US" sz="1800" b="1" smtClean="0"/>
                      <a:pPr>
                        <a:defRPr/>
                      </a:pPr>
                      <a:t>[VALUE]</a:t>
                    </a:fld>
                    <a:r>
                      <a:rPr lang="en-US" sz="1800" b="1" dirty="0" smtClean="0"/>
                      <a:t/>
                    </a:r>
                    <a:br>
                      <a:rPr lang="en-US" sz="1800" b="1" dirty="0" smtClean="0"/>
                    </a:br>
                    <a:r>
                      <a:rPr lang="en-US" sz="1600" b="1" dirty="0" smtClean="0"/>
                      <a:t>Soc. Sci.</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807366184295611"/>
                      <c:h val="0.18587915243444178"/>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STEM</c:v>
                </c:pt>
                <c:pt idx="1">
                  <c:v>Humanities</c:v>
                </c:pt>
                <c:pt idx="2">
                  <c:v>Social Sciences</c:v>
                </c:pt>
              </c:strCache>
            </c:strRef>
          </c:cat>
          <c:val>
            <c:numRef>
              <c:f>Sheet1!$B$2:$B$4</c:f>
              <c:numCache>
                <c:formatCode>General</c:formatCode>
                <c:ptCount val="3"/>
                <c:pt idx="0">
                  <c:v>113</c:v>
                </c:pt>
                <c:pt idx="1">
                  <c:v>232</c:v>
                </c:pt>
                <c:pt idx="2">
                  <c:v>80</c:v>
                </c:pt>
              </c:numCache>
            </c:numRef>
          </c:val>
        </c:ser>
        <c:dLbls>
          <c:showLegendKey val="0"/>
          <c:showVal val="1"/>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solidFill>
                  <a:schemeClr val="tx1"/>
                </a:solidFill>
              </a:rPr>
              <a:t>Out of </a:t>
            </a:r>
            <a:r>
              <a:rPr lang="en-US" sz="2800" b="0" i="0" u="none" strike="noStrike" baseline="0" dirty="0" smtClean="0">
                <a:solidFill>
                  <a:schemeClr val="tx1"/>
                </a:solidFill>
                <a:effectLst/>
              </a:rPr>
              <a:t>the 107 Remaining </a:t>
            </a:r>
            <a:r>
              <a:rPr lang="en-US" sz="2800" dirty="0" smtClean="0">
                <a:solidFill>
                  <a:schemeClr val="tx1"/>
                </a:solidFill>
              </a:rPr>
              <a:t>Syllabi…</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425 Total Syllabi</c:v>
                </c:pt>
              </c:strCache>
            </c:strRef>
          </c:tx>
          <c:explosion val="2"/>
          <c:dPt>
            <c:idx val="0"/>
            <c:bubble3D val="0"/>
            <c:spPr>
              <a:solidFill>
                <a:schemeClr val="accent2">
                  <a:lumMod val="60000"/>
                  <a:lumOff val="40000"/>
                </a:schemeClr>
              </a:solidFill>
              <a:ln w="19050">
                <a:solidFill>
                  <a:schemeClr val="lt1"/>
                </a:solidFill>
              </a:ln>
              <a:effectLst/>
            </c:spPr>
          </c:dPt>
          <c:dPt>
            <c:idx val="1"/>
            <c:bubble3D val="0"/>
            <c:spPr>
              <a:solidFill>
                <a:srgbClr val="D3D1EB"/>
              </a:solidFill>
              <a:ln w="19050">
                <a:solidFill>
                  <a:schemeClr val="lt1"/>
                </a:solidFill>
              </a:ln>
              <a:effectLst/>
            </c:spPr>
          </c:dPt>
          <c:dPt>
            <c:idx val="2"/>
            <c:bubble3D val="0"/>
            <c:spPr>
              <a:solidFill>
                <a:srgbClr val="7497DE"/>
              </a:solidFill>
              <a:ln w="19050">
                <a:solidFill>
                  <a:schemeClr val="lt1"/>
                </a:solidFill>
              </a:ln>
              <a:effectLst/>
            </c:spPr>
          </c:dPt>
          <c:dPt>
            <c:idx val="3"/>
            <c:bubble3D val="0"/>
            <c:spPr>
              <a:solidFill>
                <a:schemeClr val="accent5">
                  <a:tint val="58000"/>
                </a:schemeClr>
              </a:solidFill>
              <a:ln w="19050">
                <a:solidFill>
                  <a:schemeClr val="lt1"/>
                </a:solidFill>
              </a:ln>
              <a:effectLst/>
            </c:spPr>
          </c:dPt>
          <c:dLbls>
            <c:dLbl>
              <c:idx val="0"/>
              <c:layout>
                <c:manualLayout>
                  <c:x val="9.8813826680681938E-3"/>
                  <c:y val="1.252509097857780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800" b="1" dirty="0" smtClean="0"/>
                      <a:t>27</a:t>
                    </a:r>
                    <a:br>
                      <a:rPr lang="en-US" sz="1800" b="1" dirty="0" smtClean="0"/>
                    </a:br>
                    <a:r>
                      <a:rPr lang="en-US" sz="1600" b="1" dirty="0" smtClean="0"/>
                      <a:t>100-Level</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892716535433068"/>
                      <c:h val="0.15723833527580022"/>
                    </c:manualLayout>
                  </c15:layout>
                </c:ext>
              </c:extLst>
            </c:dLbl>
            <c:dLbl>
              <c:idx val="1"/>
              <c:layout>
                <c:manualLayout>
                  <c:x val="-3.5341178650387722E-3"/>
                  <c:y val="-1.360207948619087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FF543DC-9A3D-4778-9A47-F6BFFA522B11}" type="VALUE">
                      <a:rPr lang="en-US" sz="1800" b="1" smtClean="0"/>
                      <a:pPr>
                        <a:defRPr/>
                      </a:pPr>
                      <a:t>[VALUE]</a:t>
                    </a:fld>
                    <a:r>
                      <a:rPr lang="en-US" sz="1800" b="1" dirty="0" smtClean="0"/>
                      <a:t/>
                    </a:r>
                    <a:br>
                      <a:rPr lang="en-US" sz="1800" b="1" dirty="0" smtClean="0"/>
                    </a:br>
                    <a:r>
                      <a:rPr lang="en-US" sz="1600" b="1" dirty="0" smtClean="0"/>
                      <a:t>200-Level</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049432953343522"/>
                      <c:h val="0.17442285279228112"/>
                    </c:manualLayout>
                  </c15:layout>
                  <c15:dlblFieldTable/>
                  <c15:showDataLabelsRange val="0"/>
                </c:ext>
              </c:extLst>
            </c:dLbl>
            <c:dLbl>
              <c:idx val="2"/>
              <c:layout>
                <c:manualLayout>
                  <c:x val="-5.596941473733694E-3"/>
                  <c:y val="-2.864086252746816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1345581-A30D-4559-95DA-C3D4BDAADB24}" type="VALUE">
                      <a:rPr lang="en-US" sz="1800" b="1" smtClean="0"/>
                      <a:pPr>
                        <a:defRPr/>
                      </a:pPr>
                      <a:t>[VALUE]</a:t>
                    </a:fld>
                    <a:r>
                      <a:rPr lang="en-US" sz="1800" b="1" dirty="0" smtClean="0"/>
                      <a:t/>
                    </a:r>
                    <a:br>
                      <a:rPr lang="en-US" sz="1800" b="1" dirty="0" smtClean="0"/>
                    </a:br>
                    <a:r>
                      <a:rPr lang="en-US" sz="1600" b="1" dirty="0" smtClean="0"/>
                      <a:t>300-Level</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102611940298503"/>
                      <c:h val="0.18587919780326842"/>
                    </c:manualLayout>
                  </c15:layout>
                  <c15:dlblFieldTable/>
                  <c15:showDataLabelsRange val="0"/>
                </c:ext>
              </c:extLst>
            </c:dLbl>
            <c:dLbl>
              <c:idx val="3"/>
              <c:layout/>
              <c:tx>
                <c:rich>
                  <a:bodyPr/>
                  <a:lstStyle/>
                  <a:p>
                    <a:fld id="{592D1D3C-8771-42BE-A566-9EE3B26A3FBA}" type="VALUE">
                      <a:rPr lang="en-US" sz="1800" b="1" smtClean="0"/>
                      <a:pPr/>
                      <a:t>[VALUE]</a:t>
                    </a:fld>
                    <a:r>
                      <a:rPr lang="en-US" sz="1800" b="1" smtClean="0"/>
                      <a:t/>
                    </a:r>
                    <a:br>
                      <a:rPr lang="en-US" sz="1800" b="1" smtClean="0"/>
                    </a:br>
                    <a:r>
                      <a:rPr lang="en-US" sz="1800" b="1" smtClean="0"/>
                      <a:t>400-Level</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100</c:v>
                </c:pt>
                <c:pt idx="1">
                  <c:v>200</c:v>
                </c:pt>
                <c:pt idx="2">
                  <c:v>300</c:v>
                </c:pt>
                <c:pt idx="3">
                  <c:v>400</c:v>
                </c:pt>
              </c:numCache>
            </c:numRef>
          </c:cat>
          <c:val>
            <c:numRef>
              <c:f>Sheet1!$B$2:$B$5</c:f>
              <c:numCache>
                <c:formatCode>General</c:formatCode>
                <c:ptCount val="4"/>
                <c:pt idx="0">
                  <c:v>27</c:v>
                </c:pt>
                <c:pt idx="1">
                  <c:v>31</c:v>
                </c:pt>
                <c:pt idx="2">
                  <c:v>39</c:v>
                </c:pt>
                <c:pt idx="3">
                  <c:v>10</c:v>
                </c:pt>
              </c:numCache>
            </c:numRef>
          </c:val>
        </c:ser>
        <c:dLbls>
          <c:showLegendKey val="0"/>
          <c:showVal val="1"/>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solidFill>
                  <a:schemeClr val="tx1"/>
                </a:solidFill>
              </a:rPr>
              <a:t>Out of 425 </a:t>
            </a:r>
            <a:r>
              <a:rPr lang="en-US" sz="2800" dirty="0">
                <a:solidFill>
                  <a:schemeClr val="tx1"/>
                </a:solidFill>
              </a:rPr>
              <a:t>Total </a:t>
            </a:r>
            <a:r>
              <a:rPr lang="en-US" sz="2800" dirty="0" smtClean="0">
                <a:solidFill>
                  <a:schemeClr val="tx1"/>
                </a:solidFill>
              </a:rPr>
              <a:t>Syllabi…</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851611745195885"/>
          <c:y val="0.22421213768316897"/>
          <c:w val="0.49013644979173732"/>
          <c:h val="0.72242537354823677"/>
        </c:manualLayout>
      </c:layout>
      <c:doughnutChart>
        <c:varyColors val="1"/>
        <c:ser>
          <c:idx val="0"/>
          <c:order val="0"/>
          <c:tx>
            <c:strRef>
              <c:f>Sheet1!$B$1</c:f>
              <c:strCache>
                <c:ptCount val="1"/>
                <c:pt idx="0">
                  <c:v>425 Total Syllabi</c:v>
                </c:pt>
              </c:strCache>
            </c:strRef>
          </c:tx>
          <c:explosion val="2"/>
          <c:dPt>
            <c:idx val="0"/>
            <c:bubble3D val="0"/>
            <c:spPr>
              <a:solidFill>
                <a:schemeClr val="accent2">
                  <a:lumMod val="60000"/>
                  <a:lumOff val="40000"/>
                </a:schemeClr>
              </a:solidFill>
              <a:ln w="19050">
                <a:solidFill>
                  <a:schemeClr val="lt1"/>
                </a:solidFill>
              </a:ln>
              <a:effectLst/>
            </c:spPr>
          </c:dPt>
          <c:dPt>
            <c:idx val="1"/>
            <c:bubble3D val="0"/>
            <c:spPr>
              <a:solidFill>
                <a:srgbClr val="D3D1EB"/>
              </a:solidFill>
              <a:ln w="19050">
                <a:solidFill>
                  <a:schemeClr val="lt1"/>
                </a:solidFill>
              </a:ln>
              <a:effectLst/>
            </c:spPr>
          </c:dPt>
          <c:dPt>
            <c:idx val="2"/>
            <c:bubble3D val="0"/>
            <c:spPr>
              <a:solidFill>
                <a:srgbClr val="7497DE"/>
              </a:solidFill>
              <a:ln w="19050">
                <a:solidFill>
                  <a:schemeClr val="lt1"/>
                </a:solidFill>
              </a:ln>
              <a:effectLst/>
            </c:spPr>
          </c:dPt>
          <c:dPt>
            <c:idx val="3"/>
            <c:bubble3D val="0"/>
            <c:spPr>
              <a:solidFill>
                <a:schemeClr val="accent5">
                  <a:tint val="58000"/>
                </a:schemeClr>
              </a:solidFill>
              <a:ln w="19050">
                <a:solidFill>
                  <a:schemeClr val="lt1"/>
                </a:solidFill>
              </a:ln>
              <a:effectLst/>
            </c:spPr>
          </c:dPt>
          <c:dLbls>
            <c:dLbl>
              <c:idx val="0"/>
              <c:layout>
                <c:manualLayout>
                  <c:x val="2.0634169231458149E-2"/>
                  <c:y val="-1.565047865200951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DF3FA942-09C9-47BC-AFD1-FF89DF7FC10A}" type="VALUE">
                      <a:rPr lang="en-US" sz="1800" b="1" smtClean="0"/>
                      <a:pPr>
                        <a:defRPr/>
                      </a:pPr>
                      <a:t>[VALUE]</a:t>
                    </a:fld>
                    <a:r>
                      <a:rPr lang="en-US" sz="1800" b="1" dirty="0" smtClean="0"/>
                      <a:t/>
                    </a:r>
                    <a:br>
                      <a:rPr lang="en-US" sz="1800" b="1" dirty="0" smtClean="0"/>
                    </a:br>
                    <a:r>
                      <a:rPr lang="en-US" sz="1600" b="1" dirty="0" smtClean="0"/>
                      <a:t>100-Level</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344358393218188"/>
                      <c:h val="0.15723829437930537"/>
                    </c:manualLayout>
                  </c15:layout>
                  <c15:dlblFieldTable/>
                  <c15:showDataLabelsRange val="0"/>
                </c:ext>
              </c:extLst>
            </c:dLbl>
            <c:dLbl>
              <c:idx val="1"/>
              <c:layout>
                <c:manualLayout>
                  <c:x val="-3.5341178650387722E-3"/>
                  <c:y val="-1.360207948619087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FF543DC-9A3D-4778-9A47-F6BFFA522B11}" type="VALUE">
                      <a:rPr lang="en-US" sz="1800" b="1" smtClean="0"/>
                      <a:pPr>
                        <a:defRPr/>
                      </a:pPr>
                      <a:t>[VALUE]</a:t>
                    </a:fld>
                    <a:r>
                      <a:rPr lang="en-US" sz="1800" b="1" dirty="0" smtClean="0"/>
                      <a:t/>
                    </a:r>
                    <a:br>
                      <a:rPr lang="en-US" sz="1800" b="1" dirty="0" smtClean="0"/>
                    </a:br>
                    <a:r>
                      <a:rPr lang="en-US" sz="1600" b="1" dirty="0" smtClean="0"/>
                      <a:t>200-Level</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049432953343522"/>
                      <c:h val="0.17442285279228112"/>
                    </c:manualLayout>
                  </c15:layout>
                  <c15:dlblFieldTable/>
                  <c15:showDataLabelsRange val="0"/>
                </c:ext>
              </c:extLst>
            </c:dLbl>
            <c:dLbl>
              <c:idx val="2"/>
              <c:layout>
                <c:manualLayout>
                  <c:x val="-5.596941473733694E-3"/>
                  <c:y val="-2.864086252746816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1345581-A30D-4559-95DA-C3D4BDAADB24}" type="VALUE">
                      <a:rPr lang="en-US" sz="1800" b="1" smtClean="0"/>
                      <a:pPr>
                        <a:defRPr/>
                      </a:pPr>
                      <a:t>[VALUE]</a:t>
                    </a:fld>
                    <a:r>
                      <a:rPr lang="en-US" sz="1800" b="1" dirty="0" smtClean="0"/>
                      <a:t/>
                    </a:r>
                    <a:br>
                      <a:rPr lang="en-US" sz="1800" b="1" dirty="0" smtClean="0"/>
                    </a:br>
                    <a:r>
                      <a:rPr lang="en-US" sz="1600" b="1" dirty="0" smtClean="0"/>
                      <a:t>300-Level</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102611940298503"/>
                      <c:h val="0.18587919780326842"/>
                    </c:manualLayout>
                  </c15:layout>
                  <c15:dlblFieldTable/>
                  <c15:showDataLabelsRange val="0"/>
                </c:ext>
              </c:extLst>
            </c:dLbl>
            <c:dLbl>
              <c:idx val="3"/>
              <c:layout/>
              <c:tx>
                <c:rich>
                  <a:bodyPr/>
                  <a:lstStyle/>
                  <a:p>
                    <a:fld id="{592D1D3C-8771-42BE-A566-9EE3B26A3FBA}" type="VALUE">
                      <a:rPr lang="en-US" sz="1800" b="1" smtClean="0"/>
                      <a:pPr/>
                      <a:t>[VALUE]</a:t>
                    </a:fld>
                    <a:r>
                      <a:rPr lang="en-US" sz="1800" b="1" smtClean="0"/>
                      <a:t/>
                    </a:r>
                    <a:br>
                      <a:rPr lang="en-US" sz="1800" b="1" smtClean="0"/>
                    </a:br>
                    <a:r>
                      <a:rPr lang="en-US" sz="1800" b="1" smtClean="0"/>
                      <a:t>400-Level</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100</c:v>
                </c:pt>
                <c:pt idx="1">
                  <c:v>200</c:v>
                </c:pt>
                <c:pt idx="2">
                  <c:v>300</c:v>
                </c:pt>
                <c:pt idx="3">
                  <c:v>400</c:v>
                </c:pt>
              </c:numCache>
            </c:numRef>
          </c:cat>
          <c:val>
            <c:numRef>
              <c:f>Sheet1!$B$2:$B$5</c:f>
              <c:numCache>
                <c:formatCode>General</c:formatCode>
                <c:ptCount val="4"/>
                <c:pt idx="0">
                  <c:v>132</c:v>
                </c:pt>
                <c:pt idx="1">
                  <c:v>114</c:v>
                </c:pt>
                <c:pt idx="2">
                  <c:v>134</c:v>
                </c:pt>
                <c:pt idx="3">
                  <c:v>45</c:v>
                </c:pt>
              </c:numCache>
            </c:numRef>
          </c:val>
        </c:ser>
        <c:dLbls>
          <c:showLegendKey val="0"/>
          <c:showVal val="1"/>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0.30509</cdr:x>
      <cdr:y>0.68194</cdr:y>
    </cdr:from>
    <cdr:to>
      <cdr:x>0.52031</cdr:x>
      <cdr:y>0.76998</cdr:y>
    </cdr:to>
    <cdr:sp macro="" textlink="">
      <cdr:nvSpPr>
        <cdr:cNvPr id="2" name="TextBox 1"/>
        <cdr:cNvSpPr txBox="1"/>
      </cdr:nvSpPr>
      <cdr:spPr>
        <a:xfrm xmlns:a="http://schemas.openxmlformats.org/drawingml/2006/main">
          <a:off x="2479736" y="3695189"/>
          <a:ext cx="1749308" cy="477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Brand New</a:t>
          </a:r>
          <a:endParaRPr lang="en-US" sz="1100" b="1" dirty="0"/>
        </a:p>
      </cdr:txBody>
    </cdr:sp>
  </cdr:relSizeAnchor>
  <cdr:relSizeAnchor xmlns:cdr="http://schemas.openxmlformats.org/drawingml/2006/chartDrawing">
    <cdr:from>
      <cdr:x>0.52492</cdr:x>
      <cdr:y>0.56658</cdr:y>
    </cdr:from>
    <cdr:to>
      <cdr:x>0.74014</cdr:x>
      <cdr:y>0.65462</cdr:y>
    </cdr:to>
    <cdr:sp macro="" textlink="">
      <cdr:nvSpPr>
        <cdr:cNvPr id="3" name="TextBox 1"/>
        <cdr:cNvSpPr txBox="1"/>
      </cdr:nvSpPr>
      <cdr:spPr>
        <a:xfrm xmlns:a="http://schemas.openxmlformats.org/drawingml/2006/main">
          <a:off x="4266579" y="3070110"/>
          <a:ext cx="1749287" cy="4770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smtClean="0"/>
            <a:t>Old Hat</a:t>
          </a:r>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ABD50-A08F-47AF-A51C-D00E4043D1CC}"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1788A-A1CA-4B9D-BE7F-16FCF8629189}" type="slidenum">
              <a:rPr lang="en-US" smtClean="0"/>
              <a:t>‹#›</a:t>
            </a:fld>
            <a:endParaRPr lang="en-US"/>
          </a:p>
        </p:txBody>
      </p:sp>
    </p:spTree>
    <p:extLst>
      <p:ext uri="{BB962C8B-B14F-4D97-AF65-F5344CB8AC3E}">
        <p14:creationId xmlns:p14="http://schemas.microsoft.com/office/powerpoint/2010/main" val="27801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r>
              <a:rPr lang="en-US" dirty="0" smtClean="0">
                <a:sym typeface="Wingdings" panose="05000000000000000000" pitchFamily="2" charset="2"/>
              </a:rPr>
              <a:t> Thank you  Who I Am</a:t>
            </a:r>
            <a:r>
              <a:rPr lang="en-US" baseline="0" dirty="0" smtClean="0">
                <a:sym typeface="Wingdings" panose="05000000000000000000" pitchFamily="2" charset="2"/>
              </a:rPr>
              <a:t>  currently Head Research &amp; Instruction Librarian, since Fall 2015</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1</a:t>
            </a:fld>
            <a:endParaRPr lang="en-US"/>
          </a:p>
        </p:txBody>
      </p:sp>
    </p:spTree>
    <p:extLst>
      <p:ext uri="{BB962C8B-B14F-4D97-AF65-F5344CB8AC3E}">
        <p14:creationId xmlns:p14="http://schemas.microsoft.com/office/powerpoint/2010/main" val="668806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over-arching research question I wanted to explore in this study is….</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11</a:t>
            </a:fld>
            <a:endParaRPr lang="en-US"/>
          </a:p>
        </p:txBody>
      </p:sp>
    </p:spTree>
    <p:extLst>
      <p:ext uri="{BB962C8B-B14F-4D97-AF65-F5344CB8AC3E}">
        <p14:creationId xmlns:p14="http://schemas.microsoft.com/office/powerpoint/2010/main" val="268199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sub-question</a:t>
            </a:r>
            <a:r>
              <a:rPr lang="en-US" baseline="0" dirty="0" smtClean="0"/>
              <a:t> would be…</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12</a:t>
            </a:fld>
            <a:endParaRPr lang="en-US"/>
          </a:p>
        </p:txBody>
      </p:sp>
    </p:spTree>
    <p:extLst>
      <p:ext uri="{BB962C8B-B14F-4D97-AF65-F5344CB8AC3E}">
        <p14:creationId xmlns:p14="http://schemas.microsoft.com/office/powerpoint/2010/main" val="232128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13</a:t>
            </a:fld>
            <a:endParaRPr lang="en-US"/>
          </a:p>
        </p:txBody>
      </p:sp>
    </p:spTree>
    <p:extLst>
      <p:ext uri="{BB962C8B-B14F-4D97-AF65-F5344CB8AC3E}">
        <p14:creationId xmlns:p14="http://schemas.microsoft.com/office/powerpoint/2010/main" val="374097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14</a:t>
            </a:fld>
            <a:endParaRPr lang="en-US"/>
          </a:p>
        </p:txBody>
      </p:sp>
    </p:spTree>
    <p:extLst>
      <p:ext uri="{BB962C8B-B14F-4D97-AF65-F5344CB8AC3E}">
        <p14:creationId xmlns:p14="http://schemas.microsoft.com/office/powerpoint/2010/main" val="381665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15</a:t>
            </a:fld>
            <a:endParaRPr lang="en-US"/>
          </a:p>
        </p:txBody>
      </p:sp>
    </p:spTree>
    <p:extLst>
      <p:ext uri="{BB962C8B-B14F-4D97-AF65-F5344CB8AC3E}">
        <p14:creationId xmlns:p14="http://schemas.microsoft.com/office/powerpoint/2010/main" val="5920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something I’m really proud of. :-) We have a lot of faculty support here at CC!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16</a:t>
            </a:fld>
            <a:endParaRPr lang="en-US"/>
          </a:p>
        </p:txBody>
      </p:sp>
    </p:spTree>
    <p:extLst>
      <p:ext uri="{BB962C8B-B14F-4D97-AF65-F5344CB8AC3E}">
        <p14:creationId xmlns:p14="http://schemas.microsoft.com/office/powerpoint/2010/main" val="1827998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didn’t want to limit to any particular area or discipline, so I looked at them all. Since we’re a small campus, I knew this would be</a:t>
            </a:r>
            <a:r>
              <a:rPr lang="en-US" baseline="0" dirty="0" smtClean="0"/>
              <a:t> feasible. </a:t>
            </a:r>
            <a:endParaRPr lang="en-US" dirty="0" smtClean="0"/>
          </a:p>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19</a:t>
            </a:fld>
            <a:endParaRPr lang="en-US"/>
          </a:p>
        </p:txBody>
      </p:sp>
    </p:spTree>
    <p:extLst>
      <p:ext uri="{BB962C8B-B14F-4D97-AF65-F5344CB8AC3E}">
        <p14:creationId xmlns:p14="http://schemas.microsoft.com/office/powerpoint/2010/main" val="6923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20</a:t>
            </a:fld>
            <a:endParaRPr lang="en-US"/>
          </a:p>
        </p:txBody>
      </p:sp>
    </p:spTree>
    <p:extLst>
      <p:ext uri="{BB962C8B-B14F-4D97-AF65-F5344CB8AC3E}">
        <p14:creationId xmlns:p14="http://schemas.microsoft.com/office/powerpoint/2010/main" val="2651007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21</a:t>
            </a:fld>
            <a:endParaRPr lang="en-US"/>
          </a:p>
        </p:txBody>
      </p:sp>
    </p:spTree>
    <p:extLst>
      <p:ext uri="{BB962C8B-B14F-4D97-AF65-F5344CB8AC3E}">
        <p14:creationId xmlns:p14="http://schemas.microsoft.com/office/powerpoint/2010/main" val="4274233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22</a:t>
            </a:fld>
            <a:endParaRPr lang="en-US"/>
          </a:p>
        </p:txBody>
      </p:sp>
    </p:spTree>
    <p:extLst>
      <p:ext uri="{BB962C8B-B14F-4D97-AF65-F5344CB8AC3E}">
        <p14:creationId xmlns:p14="http://schemas.microsoft.com/office/powerpoint/2010/main" val="91841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get started talking about my study, let me just….</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2</a:t>
            </a:fld>
            <a:endParaRPr lang="en-US"/>
          </a:p>
        </p:txBody>
      </p:sp>
    </p:spTree>
    <p:extLst>
      <p:ext uri="{BB962C8B-B14F-4D97-AF65-F5344CB8AC3E}">
        <p14:creationId xmlns:p14="http://schemas.microsoft.com/office/powerpoint/2010/main" val="3892305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23</a:t>
            </a:fld>
            <a:endParaRPr lang="en-US"/>
          </a:p>
        </p:txBody>
      </p:sp>
    </p:spTree>
    <p:extLst>
      <p:ext uri="{BB962C8B-B14F-4D97-AF65-F5344CB8AC3E}">
        <p14:creationId xmlns:p14="http://schemas.microsoft.com/office/powerpoint/2010/main" val="3857176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a:t>
            </a:r>
            <a:r>
              <a:rPr lang="en-US" baseline="0" dirty="0" smtClean="0"/>
              <a:t> wasn’t as efficient and accurate as I would have liked, but neither were other Text Finder software products I tried. I felt it was helpful enough to give me a good idea of which syllabi contained the words I was looking for.</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24</a:t>
            </a:fld>
            <a:endParaRPr lang="en-US"/>
          </a:p>
        </p:txBody>
      </p:sp>
    </p:spTree>
    <p:extLst>
      <p:ext uri="{BB962C8B-B14F-4D97-AF65-F5344CB8AC3E}">
        <p14:creationId xmlns:p14="http://schemas.microsoft.com/office/powerpoint/2010/main" val="3569230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25</a:t>
            </a:fld>
            <a:endParaRPr lang="en-US"/>
          </a:p>
        </p:txBody>
      </p:sp>
    </p:spTree>
    <p:extLst>
      <p:ext uri="{BB962C8B-B14F-4D97-AF65-F5344CB8AC3E}">
        <p14:creationId xmlns:p14="http://schemas.microsoft.com/office/powerpoint/2010/main" val="2358251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26</a:t>
            </a:fld>
            <a:endParaRPr lang="en-US"/>
          </a:p>
        </p:txBody>
      </p:sp>
    </p:spTree>
    <p:extLst>
      <p:ext uri="{BB962C8B-B14F-4D97-AF65-F5344CB8AC3E}">
        <p14:creationId xmlns:p14="http://schemas.microsoft.com/office/powerpoint/2010/main" val="3411430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27</a:t>
            </a:fld>
            <a:endParaRPr lang="en-US"/>
          </a:p>
        </p:txBody>
      </p:sp>
    </p:spTree>
    <p:extLst>
      <p:ext uri="{BB962C8B-B14F-4D97-AF65-F5344CB8AC3E}">
        <p14:creationId xmlns:p14="http://schemas.microsoft.com/office/powerpoint/2010/main" val="3082068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a:t>
            </a:r>
            <a:r>
              <a:rPr lang="en-US" baseline="0" dirty="0" smtClean="0"/>
              <a:t> some other words that I initially wanted to look for as well, but proved to be overwhelming; a lot of results were irrelevant.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28</a:t>
            </a:fld>
            <a:endParaRPr lang="en-US"/>
          </a:p>
        </p:txBody>
      </p:sp>
    </p:spTree>
    <p:extLst>
      <p:ext uri="{BB962C8B-B14F-4D97-AF65-F5344CB8AC3E}">
        <p14:creationId xmlns:p14="http://schemas.microsoft.com/office/powerpoint/2010/main" val="4233448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29</a:t>
            </a:fld>
            <a:endParaRPr lang="en-US"/>
          </a:p>
        </p:txBody>
      </p:sp>
    </p:spTree>
    <p:extLst>
      <p:ext uri="{BB962C8B-B14F-4D97-AF65-F5344CB8AC3E}">
        <p14:creationId xmlns:p14="http://schemas.microsoft.com/office/powerpoint/2010/main" val="3314209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32</a:t>
            </a:fld>
            <a:endParaRPr lang="en-US"/>
          </a:p>
        </p:txBody>
      </p:sp>
    </p:spTree>
    <p:extLst>
      <p:ext uri="{BB962C8B-B14F-4D97-AF65-F5344CB8AC3E}">
        <p14:creationId xmlns:p14="http://schemas.microsoft.com/office/powerpoint/2010/main" val="975477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33</a:t>
            </a:fld>
            <a:endParaRPr lang="en-US"/>
          </a:p>
        </p:txBody>
      </p:sp>
    </p:spTree>
    <p:extLst>
      <p:ext uri="{BB962C8B-B14F-4D97-AF65-F5344CB8AC3E}">
        <p14:creationId xmlns:p14="http://schemas.microsoft.com/office/powerpoint/2010/main" val="673679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35</a:t>
            </a:fld>
            <a:endParaRPr lang="en-US"/>
          </a:p>
        </p:txBody>
      </p:sp>
    </p:spTree>
    <p:extLst>
      <p:ext uri="{BB962C8B-B14F-4D97-AF65-F5344CB8AC3E}">
        <p14:creationId xmlns:p14="http://schemas.microsoft.com/office/powerpoint/2010/main" val="82776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grand total of 4 people who run this library;</a:t>
            </a:r>
            <a:r>
              <a:rPr lang="en-US" baseline="0" dirty="0" smtClean="0"/>
              <a:t> we are one-person departments, we each wear multiple hats.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3</a:t>
            </a:fld>
            <a:endParaRPr lang="en-US"/>
          </a:p>
        </p:txBody>
      </p:sp>
    </p:spTree>
    <p:extLst>
      <p:ext uri="{BB962C8B-B14F-4D97-AF65-F5344CB8AC3E}">
        <p14:creationId xmlns:p14="http://schemas.microsoft.com/office/powerpoint/2010/main" val="473726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36</a:t>
            </a:fld>
            <a:endParaRPr lang="en-US"/>
          </a:p>
        </p:txBody>
      </p:sp>
    </p:spTree>
    <p:extLst>
      <p:ext uri="{BB962C8B-B14F-4D97-AF65-F5344CB8AC3E}">
        <p14:creationId xmlns:p14="http://schemas.microsoft.com/office/powerpoint/2010/main" val="928753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37</a:t>
            </a:fld>
            <a:endParaRPr lang="en-US"/>
          </a:p>
        </p:txBody>
      </p:sp>
    </p:spTree>
    <p:extLst>
      <p:ext uri="{BB962C8B-B14F-4D97-AF65-F5344CB8AC3E}">
        <p14:creationId xmlns:p14="http://schemas.microsoft.com/office/powerpoint/2010/main" val="3038926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*THIS* is the Golden Kernel of Knowledge, if you will, in terms of who I wanted to reach out to.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38</a:t>
            </a:fld>
            <a:endParaRPr lang="en-US"/>
          </a:p>
        </p:txBody>
      </p:sp>
    </p:spTree>
    <p:extLst>
      <p:ext uri="{BB962C8B-B14F-4D97-AF65-F5344CB8AC3E}">
        <p14:creationId xmlns:p14="http://schemas.microsoft.com/office/powerpoint/2010/main" val="2575426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these 107 course syllabi, I wanted to see the same sort of break-down in the disciplines and how it compares with the institution overall, which I’ll show in just a</a:t>
            </a:r>
            <a:r>
              <a:rPr lang="en-US" baseline="0" dirty="0" smtClean="0"/>
              <a:t> sec.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39</a:t>
            </a:fld>
            <a:endParaRPr lang="en-US"/>
          </a:p>
        </p:txBody>
      </p:sp>
    </p:spTree>
    <p:extLst>
      <p:ext uri="{BB962C8B-B14F-4D97-AF65-F5344CB8AC3E}">
        <p14:creationId xmlns:p14="http://schemas.microsoft.com/office/powerpoint/2010/main" val="1232648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with course level…..</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40</a:t>
            </a:fld>
            <a:endParaRPr lang="en-US"/>
          </a:p>
        </p:txBody>
      </p:sp>
    </p:spTree>
    <p:extLst>
      <p:ext uri="{BB962C8B-B14F-4D97-AF65-F5344CB8AC3E}">
        <p14:creationId xmlns:p14="http://schemas.microsoft.com/office/powerpoint/2010/main" val="1683581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41</a:t>
            </a:fld>
            <a:endParaRPr lang="en-US"/>
          </a:p>
        </p:txBody>
      </p:sp>
    </p:spTree>
    <p:extLst>
      <p:ext uri="{BB962C8B-B14F-4D97-AF65-F5344CB8AC3E}">
        <p14:creationId xmlns:p14="http://schemas.microsoft.com/office/powerpoint/2010/main" val="2620338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 so when we compare the Discipline break-down side by side, you’ll notice that there’s a much higher percentage in the Social Sciences within the remaining 107 syllabi. This would seem to suggest we definitely need to reach out more to the Social Sciences. </a:t>
            </a:r>
          </a:p>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42</a:t>
            </a:fld>
            <a:endParaRPr lang="en-US"/>
          </a:p>
        </p:txBody>
      </p:sp>
    </p:spTree>
    <p:extLst>
      <p:ext uri="{BB962C8B-B14F-4D97-AF65-F5344CB8AC3E}">
        <p14:creationId xmlns:p14="http://schemas.microsoft.com/office/powerpoint/2010/main" val="785666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with the course level comparison, this would seem to suggest that we’re doing fairly well reaching the 100-level classes, but that we need to reach out a little more to the 300-level courses</a:t>
            </a:r>
            <a:r>
              <a:rPr lang="en-US" baseline="0" dirty="0" smtClean="0"/>
              <a:t> and perhaps a tad bit more to the 200-level courses as well. </a:t>
            </a:r>
            <a:endParaRPr lang="en-US" dirty="0" smtClean="0"/>
          </a:p>
        </p:txBody>
      </p:sp>
      <p:sp>
        <p:nvSpPr>
          <p:cNvPr id="4" name="Slide Number Placeholder 3"/>
          <p:cNvSpPr>
            <a:spLocks noGrp="1"/>
          </p:cNvSpPr>
          <p:nvPr>
            <p:ph type="sldNum" sz="quarter" idx="10"/>
          </p:nvPr>
        </p:nvSpPr>
        <p:spPr/>
        <p:txBody>
          <a:bodyPr/>
          <a:lstStyle/>
          <a:p>
            <a:fld id="{03F1788A-A1CA-4B9D-BE7F-16FCF8629189}" type="slidenum">
              <a:rPr lang="en-US" smtClean="0"/>
              <a:t>43</a:t>
            </a:fld>
            <a:endParaRPr lang="en-US"/>
          </a:p>
        </p:txBody>
      </p:sp>
    </p:spTree>
    <p:extLst>
      <p:ext uri="{BB962C8B-B14F-4D97-AF65-F5344CB8AC3E}">
        <p14:creationId xmlns:p14="http://schemas.microsoft.com/office/powerpoint/2010/main" val="1939563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really took me by surprise. It really made me realize that while word of mouth can certainly be an effective tool for getting faculty into the library, this study let me know that we do indeed have more work that needs to be done on this front. And when I actually looked at </a:t>
            </a:r>
            <a:r>
              <a:rPr lang="en-US" baseline="0" smtClean="0"/>
              <a:t>these 107 </a:t>
            </a:r>
            <a:r>
              <a:rPr lang="en-US" baseline="0" dirty="0" smtClean="0"/>
              <a:t>course syllabi and who taught these courses, I can tell you, anecdotally, that some – not all – but some of these faculty will likely pose some…interesting challenges :-) in terms of outreach.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44</a:t>
            </a:fld>
            <a:endParaRPr lang="en-US"/>
          </a:p>
        </p:txBody>
      </p:sp>
    </p:spTree>
    <p:extLst>
      <p:ext uri="{BB962C8B-B14F-4D97-AF65-F5344CB8AC3E}">
        <p14:creationId xmlns:p14="http://schemas.microsoft.com/office/powerpoint/2010/main" val="2740315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in terms of faculty members, that translates to 51 that we need to reach out to.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45</a:t>
            </a:fld>
            <a:endParaRPr lang="en-US"/>
          </a:p>
        </p:txBody>
      </p:sp>
    </p:spTree>
    <p:extLst>
      <p:ext uri="{BB962C8B-B14F-4D97-AF65-F5344CB8AC3E}">
        <p14:creationId xmlns:p14="http://schemas.microsoft.com/office/powerpoint/2010/main" val="363262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one-shots but we do have one ENG class where we work with them intensely for 4 sessions…</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4</a:t>
            </a:fld>
            <a:endParaRPr lang="en-US"/>
          </a:p>
        </p:txBody>
      </p:sp>
    </p:spTree>
    <p:extLst>
      <p:ext uri="{BB962C8B-B14F-4D97-AF65-F5344CB8AC3E}">
        <p14:creationId xmlns:p14="http://schemas.microsoft.com/office/powerpoint/2010/main" val="2627583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really puzzled</a:t>
            </a:r>
            <a:r>
              <a:rPr lang="en-US" baseline="0" dirty="0" smtClean="0"/>
              <a:t> me at first because when I looked at *who* these faculty actually were, I realized that basically half of them were “old hat”. In other words, roughly half of them are already bringing at least *some* of their classes in. So it raised a really question: Why are these folks not bringing their *other* classes in? Could it be that they feel or assume that their students in prior classes (that *have* come to the library) don’t need more IL instruction? So that’s a question that may need some answering.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46</a:t>
            </a:fld>
            <a:endParaRPr lang="en-US"/>
          </a:p>
        </p:txBody>
      </p:sp>
    </p:spTree>
    <p:extLst>
      <p:ext uri="{BB962C8B-B14F-4D97-AF65-F5344CB8AC3E}">
        <p14:creationId xmlns:p14="http://schemas.microsoft.com/office/powerpoint/2010/main" val="2117001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47</a:t>
            </a:fld>
            <a:endParaRPr lang="en-US"/>
          </a:p>
        </p:txBody>
      </p:sp>
    </p:spTree>
    <p:extLst>
      <p:ext uri="{BB962C8B-B14F-4D97-AF65-F5344CB8AC3E}">
        <p14:creationId xmlns:p14="http://schemas.microsoft.com/office/powerpoint/2010/main" val="1523767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 I’ve got some discussion questions for us, but before we get started on that, does anyone have any specific</a:t>
            </a:r>
            <a:r>
              <a:rPr lang="en-US" baseline="0" dirty="0" smtClean="0"/>
              <a:t> questions or comments for me?</a:t>
            </a:r>
            <a:endParaRPr lang="en-US" dirty="0" smtClean="0"/>
          </a:p>
        </p:txBody>
      </p:sp>
      <p:sp>
        <p:nvSpPr>
          <p:cNvPr id="4" name="Slide Number Placeholder 3"/>
          <p:cNvSpPr>
            <a:spLocks noGrp="1"/>
          </p:cNvSpPr>
          <p:nvPr>
            <p:ph type="sldNum" sz="quarter" idx="10"/>
          </p:nvPr>
        </p:nvSpPr>
        <p:spPr/>
        <p:txBody>
          <a:bodyPr/>
          <a:lstStyle/>
          <a:p>
            <a:fld id="{03F1788A-A1CA-4B9D-BE7F-16FCF8629189}" type="slidenum">
              <a:rPr lang="en-US" smtClean="0"/>
              <a:t>48</a:t>
            </a:fld>
            <a:endParaRPr lang="en-US"/>
          </a:p>
        </p:txBody>
      </p:sp>
    </p:spTree>
    <p:extLst>
      <p:ext uri="{BB962C8B-B14F-4D97-AF65-F5344CB8AC3E}">
        <p14:creationId xmlns:p14="http://schemas.microsoft.com/office/powerpoint/2010/main" val="247535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librarians at my institution,</a:t>
            </a:r>
            <a:r>
              <a:rPr lang="en-US" sz="1200" kern="1200" baseline="0" dirty="0" smtClean="0">
                <a:solidFill>
                  <a:schemeClr val="tx1"/>
                </a:solidFill>
                <a:effectLst/>
                <a:latin typeface="+mn-lt"/>
                <a:ea typeface="+mn-ea"/>
                <a:cs typeface="+mn-cs"/>
              </a:rPr>
              <a:t> we </a:t>
            </a:r>
            <a:r>
              <a:rPr lang="en-US" sz="1200" kern="1200" dirty="0" smtClean="0">
                <a:solidFill>
                  <a:schemeClr val="tx1"/>
                </a:solidFill>
                <a:effectLst/>
                <a:latin typeface="+mn-lt"/>
                <a:ea typeface="+mn-ea"/>
                <a:cs typeface="+mn-cs"/>
              </a:rPr>
              <a:t>have an excellent rapport with faculty. But, I wanted a more objective methodology of identifying courses within the curriculum which could benefit from exposure to library services and so this was a way of identifying those folks.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6</a:t>
            </a:fld>
            <a:endParaRPr lang="en-US"/>
          </a:p>
        </p:txBody>
      </p:sp>
    </p:spTree>
    <p:extLst>
      <p:ext uri="{BB962C8B-B14F-4D97-AF65-F5344CB8AC3E}">
        <p14:creationId xmlns:p14="http://schemas.microsoft.com/office/powerpoint/2010/main" val="208443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certainly not the first one to do something like this. Rambler and Sayles are mentioned quite a lot in the literature. Syllabus studies go back to the early-mid 80’s, and I also saw a reference to one done in 1979 although I was not able to locate the primary source itself.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7</a:t>
            </a:fld>
            <a:endParaRPr lang="en-US"/>
          </a:p>
        </p:txBody>
      </p:sp>
    </p:spTree>
    <p:extLst>
      <p:ext uri="{BB962C8B-B14F-4D97-AF65-F5344CB8AC3E}">
        <p14:creationId xmlns:p14="http://schemas.microsoft.com/office/powerpoint/2010/main" val="1431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this is so true! This quote really spoke to me because we have several faculty here</a:t>
            </a:r>
            <a:r>
              <a:rPr lang="en-US" baseline="0" dirty="0" smtClean="0"/>
              <a:t> </a:t>
            </a:r>
            <a:r>
              <a:rPr lang="en-US" dirty="0" smtClean="0"/>
              <a:t>who truly understand this. They truly “get it.” And I feel very fortunate for that.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8</a:t>
            </a:fld>
            <a:endParaRPr lang="en-US"/>
          </a:p>
        </p:txBody>
      </p:sp>
    </p:spTree>
    <p:extLst>
      <p:ext uri="{BB962C8B-B14F-4D97-AF65-F5344CB8AC3E}">
        <p14:creationId xmlns:p14="http://schemas.microsoft.com/office/powerpoint/2010/main" val="2806514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one that really spoke to me. Because that’s what we’re about,</a:t>
            </a:r>
            <a:r>
              <a:rPr lang="en-US" baseline="0" dirty="0" smtClean="0"/>
              <a:t> right? Teaching! So it’s a win-win situation when you can respect that faculty member’s needs, yet also do what we do best, which is teaching information literacy.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9</a:t>
            </a:fld>
            <a:endParaRPr lang="en-US"/>
          </a:p>
        </p:txBody>
      </p:sp>
    </p:spTree>
    <p:extLst>
      <p:ext uri="{BB962C8B-B14F-4D97-AF65-F5344CB8AC3E}">
        <p14:creationId xmlns:p14="http://schemas.microsoft.com/office/powerpoint/2010/main" val="322788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while this may seem obvious, </a:t>
            </a:r>
            <a:r>
              <a:rPr lang="en-US" dirty="0" err="1" smtClean="0"/>
              <a:t>Dewald</a:t>
            </a:r>
            <a:r>
              <a:rPr lang="en-US" dirty="0" smtClean="0"/>
              <a:t> notes a very tangible benefit of doing a syllabus study. This is certainly something I’m very excited about following up on. </a:t>
            </a:r>
            <a:endParaRPr lang="en-US" dirty="0"/>
          </a:p>
        </p:txBody>
      </p:sp>
      <p:sp>
        <p:nvSpPr>
          <p:cNvPr id="4" name="Slide Number Placeholder 3"/>
          <p:cNvSpPr>
            <a:spLocks noGrp="1"/>
          </p:cNvSpPr>
          <p:nvPr>
            <p:ph type="sldNum" sz="quarter" idx="10"/>
          </p:nvPr>
        </p:nvSpPr>
        <p:spPr/>
        <p:txBody>
          <a:bodyPr/>
          <a:lstStyle/>
          <a:p>
            <a:fld id="{03F1788A-A1CA-4B9D-BE7F-16FCF8629189}" type="slidenum">
              <a:rPr lang="en-US" smtClean="0"/>
              <a:t>10</a:t>
            </a:fld>
            <a:endParaRPr lang="en-US"/>
          </a:p>
        </p:txBody>
      </p:sp>
    </p:spTree>
    <p:extLst>
      <p:ext uri="{BB962C8B-B14F-4D97-AF65-F5344CB8AC3E}">
        <p14:creationId xmlns:p14="http://schemas.microsoft.com/office/powerpoint/2010/main" val="425096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815AA0-DEE9-4DB6-86BD-FA32278182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173016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815AA0-DEE9-4DB6-86BD-FA32278182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271394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815AA0-DEE9-4DB6-86BD-FA32278182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045-5C4D-48DE-93C1-02FD8A36C8B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0777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815AA0-DEE9-4DB6-86BD-FA32278182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809702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815AA0-DEE9-4DB6-86BD-FA32278182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045-5C4D-48DE-93C1-02FD8A36C8B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211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815AA0-DEE9-4DB6-86BD-FA32278182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403350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815AA0-DEE9-4DB6-86BD-FA32278182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2545659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815AA0-DEE9-4DB6-86BD-FA32278182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180110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815AA0-DEE9-4DB6-86BD-FA32278182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344485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815AA0-DEE9-4DB6-86BD-FA32278182B3}"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263320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815AA0-DEE9-4DB6-86BD-FA32278182B3}"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152404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815AA0-DEE9-4DB6-86BD-FA32278182B3}"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144050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815AA0-DEE9-4DB6-86BD-FA32278182B3}"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179811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15AA0-DEE9-4DB6-86BD-FA32278182B3}"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248907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15AA0-DEE9-4DB6-86BD-FA32278182B3}"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5772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15AA0-DEE9-4DB6-86BD-FA32278182B3}"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D2045-5C4D-48DE-93C1-02FD8A36C8B4}" type="slidenum">
              <a:rPr lang="en-US" smtClean="0"/>
              <a:t>‹#›</a:t>
            </a:fld>
            <a:endParaRPr lang="en-US"/>
          </a:p>
        </p:txBody>
      </p:sp>
    </p:spTree>
    <p:extLst>
      <p:ext uri="{BB962C8B-B14F-4D97-AF65-F5344CB8AC3E}">
        <p14:creationId xmlns:p14="http://schemas.microsoft.com/office/powerpoint/2010/main" val="38091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815AA0-DEE9-4DB6-86BD-FA32278182B3}" type="datetimeFigureOut">
              <a:rPr lang="en-US" smtClean="0"/>
              <a:t>11/7/2016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9CD2045-5C4D-48DE-93C1-02FD8A36C8B4}" type="slidenum">
              <a:rPr lang="en-US" smtClean="0"/>
              <a:t>‹#›</a:t>
            </a:fld>
            <a:endParaRPr lang="en-US"/>
          </a:p>
        </p:txBody>
      </p:sp>
    </p:spTree>
    <p:extLst>
      <p:ext uri="{BB962C8B-B14F-4D97-AF65-F5344CB8AC3E}">
        <p14:creationId xmlns:p14="http://schemas.microsoft.com/office/powerpoint/2010/main" val="81629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eekfast.org/" TargetMode="External"/><Relationship Id="rId2" Type="http://schemas.openxmlformats.org/officeDocument/2006/relationships/hyperlink" Target="http://libguides.columbiasc.edu/library/informationliteracy"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70114"/>
            <a:ext cx="7766936" cy="3680722"/>
          </a:xfrm>
        </p:spPr>
        <p:txBody>
          <a:bodyPr/>
          <a:lstStyle/>
          <a:p>
            <a:r>
              <a:rPr lang="en-US" dirty="0" smtClean="0">
                <a:solidFill>
                  <a:schemeClr val="accent2">
                    <a:lumMod val="50000"/>
                  </a:schemeClr>
                </a:solidFill>
              </a:rPr>
              <a:t>A Textual Analysis of Course Syllabi for Library- and Research-Related Terminology</a:t>
            </a:r>
            <a:endParaRPr lang="en-US" dirty="0">
              <a:solidFill>
                <a:schemeClr val="accent2">
                  <a:lumMod val="50000"/>
                </a:schemeClr>
              </a:solidFill>
            </a:endParaRPr>
          </a:p>
        </p:txBody>
      </p:sp>
      <p:sp>
        <p:nvSpPr>
          <p:cNvPr id="3" name="Subtitle 2"/>
          <p:cNvSpPr>
            <a:spLocks noGrp="1"/>
          </p:cNvSpPr>
          <p:nvPr>
            <p:ph type="subTitle" idx="1"/>
          </p:nvPr>
        </p:nvSpPr>
        <p:spPr>
          <a:xfrm>
            <a:off x="1051560" y="4050833"/>
            <a:ext cx="8222443" cy="2477983"/>
          </a:xfrm>
        </p:spPr>
        <p:txBody>
          <a:bodyPr>
            <a:normAutofit/>
          </a:bodyPr>
          <a:lstStyle/>
          <a:p>
            <a:r>
              <a:rPr lang="en-US" sz="2800" b="1" i="1" dirty="0" smtClean="0">
                <a:solidFill>
                  <a:srgbClr val="7030A0"/>
                </a:solidFill>
              </a:rPr>
              <a:t>A Quantitative Approach to Faculty Outreach</a:t>
            </a:r>
          </a:p>
          <a:p>
            <a:r>
              <a:rPr lang="en-US" dirty="0" smtClean="0"/>
              <a:t>Sarah L. Hood</a:t>
            </a:r>
            <a:br>
              <a:rPr lang="en-US" dirty="0" smtClean="0"/>
            </a:br>
            <a:r>
              <a:rPr lang="en-US" dirty="0" smtClean="0"/>
              <a:t>Head Research and </a:t>
            </a:r>
            <a:br>
              <a:rPr lang="en-US" dirty="0" smtClean="0"/>
            </a:br>
            <a:r>
              <a:rPr lang="en-US" dirty="0" smtClean="0"/>
              <a:t>Instruction Librarian</a:t>
            </a:r>
            <a:br>
              <a:rPr lang="en-US" dirty="0" smtClean="0"/>
            </a:br>
            <a:r>
              <a:rPr lang="en-US" dirty="0" smtClean="0"/>
              <a:t>J. Drake </a:t>
            </a:r>
            <a:r>
              <a:rPr lang="en-US" dirty="0" err="1" smtClean="0"/>
              <a:t>Edens</a:t>
            </a:r>
            <a:r>
              <a:rPr lang="en-US" dirty="0" smtClean="0"/>
              <a:t> Library</a:t>
            </a:r>
            <a:br>
              <a:rPr lang="en-US" dirty="0" smtClean="0"/>
            </a:br>
            <a:r>
              <a:rPr lang="en-US" dirty="0" smtClean="0"/>
              <a:t>Columbia College</a:t>
            </a:r>
            <a:br>
              <a:rPr lang="en-US" dirty="0" smtClean="0"/>
            </a:br>
            <a:r>
              <a:rPr lang="en-US" dirty="0" smtClean="0"/>
              <a:t>Columbia, South Carolina</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5257" y="4974336"/>
            <a:ext cx="1195048" cy="1195048"/>
          </a:xfrm>
          <a:prstGeom prst="rect">
            <a:avLst/>
          </a:prstGeom>
        </p:spPr>
      </p:pic>
    </p:spTree>
    <p:extLst>
      <p:ext uri="{BB962C8B-B14F-4D97-AF65-F5344CB8AC3E}">
        <p14:creationId xmlns:p14="http://schemas.microsoft.com/office/powerpoint/2010/main" val="4132735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5" name="TextBox 4"/>
          <p:cNvSpPr txBox="1"/>
          <p:nvPr/>
        </p:nvSpPr>
        <p:spPr>
          <a:xfrm>
            <a:off x="635000" y="1578428"/>
            <a:ext cx="8617857" cy="4001095"/>
          </a:xfrm>
          <a:prstGeom prst="rect">
            <a:avLst/>
          </a:prstGeom>
          <a:noFill/>
        </p:spPr>
        <p:txBody>
          <a:bodyPr wrap="square" rtlCol="0">
            <a:spAutoFit/>
          </a:bodyPr>
          <a:lstStyle/>
          <a:p>
            <a:pPr algn="ctr"/>
            <a:r>
              <a:rPr lang="en-US" sz="3600" b="1" dirty="0" smtClean="0"/>
              <a:t>3 Take-</a:t>
            </a:r>
            <a:r>
              <a:rPr lang="en-US" sz="3600" b="1" dirty="0" err="1" smtClean="0"/>
              <a:t>Aways</a:t>
            </a:r>
            <a:r>
              <a:rPr lang="en-US" sz="3600" b="1" dirty="0" smtClean="0"/>
              <a:t/>
            </a:r>
            <a:br>
              <a:rPr lang="en-US" sz="3600" b="1" dirty="0" smtClean="0"/>
            </a:br>
            <a:r>
              <a:rPr lang="en-US" sz="3600" b="1" dirty="0" smtClean="0"/>
              <a:t>#3</a:t>
            </a:r>
          </a:p>
          <a:p>
            <a:pPr algn="ctr"/>
            <a:endParaRPr lang="en-US" dirty="0"/>
          </a:p>
          <a:p>
            <a:pPr algn="ctr"/>
            <a:r>
              <a:rPr lang="en-US" sz="2800" dirty="0" smtClean="0"/>
              <a:t>“</a:t>
            </a:r>
            <a:r>
              <a:rPr lang="en-US" sz="2800" dirty="0"/>
              <a:t>The syllabi can also reveal which faculty one should most likely approach, and follow-up discussions with these selected faculty can then provide further information on library </a:t>
            </a:r>
            <a:r>
              <a:rPr lang="en-US" sz="2800" dirty="0" smtClean="0"/>
              <a:t>assignments.” </a:t>
            </a:r>
            <a:r>
              <a:rPr lang="en-US" sz="2400" dirty="0" smtClean="0"/>
              <a:t/>
            </a:r>
            <a:br>
              <a:rPr lang="en-US" sz="2400" dirty="0" smtClean="0"/>
            </a:br>
            <a:endParaRPr lang="en-US" sz="2400" dirty="0"/>
          </a:p>
          <a:p>
            <a:pPr algn="ctr"/>
            <a:r>
              <a:rPr lang="en-US" sz="2800" b="1" i="1" dirty="0" smtClean="0"/>
              <a:t>- </a:t>
            </a:r>
            <a:r>
              <a:rPr lang="en-US" sz="2800" b="1" i="1" dirty="0" err="1" smtClean="0"/>
              <a:t>Dewald</a:t>
            </a:r>
            <a:r>
              <a:rPr lang="en-US" sz="2800" b="1" i="1" dirty="0" smtClean="0"/>
              <a:t>, 2003</a:t>
            </a:r>
            <a:endParaRPr lang="en-US" sz="2800" b="1" i="1" dirty="0"/>
          </a:p>
        </p:txBody>
      </p:sp>
      <p:sp>
        <p:nvSpPr>
          <p:cNvPr id="6" name="TextBox 5"/>
          <p:cNvSpPr txBox="1"/>
          <p:nvPr/>
        </p:nvSpPr>
        <p:spPr>
          <a:xfrm>
            <a:off x="635000" y="357414"/>
            <a:ext cx="8851900" cy="1015663"/>
          </a:xfrm>
          <a:prstGeom prst="rect">
            <a:avLst/>
          </a:prstGeom>
          <a:noFill/>
        </p:spPr>
        <p:txBody>
          <a:bodyPr wrap="square" rtlCol="0">
            <a:spAutoFit/>
          </a:bodyPr>
          <a:lstStyle/>
          <a:p>
            <a:pPr algn="ctr"/>
            <a:r>
              <a:rPr lang="en-US" sz="4000" b="1" dirty="0" smtClean="0"/>
              <a:t>Literature Review</a:t>
            </a:r>
            <a:br>
              <a:rPr lang="en-US" sz="4000" b="1" dirty="0" smtClean="0"/>
            </a:br>
            <a:r>
              <a:rPr lang="en-US" sz="2000" dirty="0" smtClean="0"/>
              <a:t>(Brief)</a:t>
            </a:r>
            <a:endParaRPr lang="en-US" sz="1200" dirty="0"/>
          </a:p>
        </p:txBody>
      </p:sp>
    </p:spTree>
    <p:extLst>
      <p:ext uri="{BB962C8B-B14F-4D97-AF65-F5344CB8AC3E}">
        <p14:creationId xmlns:p14="http://schemas.microsoft.com/office/powerpoint/2010/main" val="2728254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100" y="444500"/>
            <a:ext cx="8940800" cy="4431983"/>
          </a:xfrm>
          <a:prstGeom prst="rect">
            <a:avLst/>
          </a:prstGeom>
          <a:noFill/>
        </p:spPr>
        <p:txBody>
          <a:bodyPr wrap="square" rtlCol="0">
            <a:spAutoFit/>
          </a:bodyPr>
          <a:lstStyle/>
          <a:p>
            <a:pPr algn="ctr"/>
            <a:r>
              <a:rPr lang="en-US" sz="4800" b="1" dirty="0" smtClean="0"/>
              <a:t>Research Questions</a:t>
            </a:r>
          </a:p>
          <a:p>
            <a:pPr algn="ctr"/>
            <a:endParaRPr lang="en-US" dirty="0" smtClean="0"/>
          </a:p>
          <a:p>
            <a:pPr marL="0" lvl="1" algn="ctr"/>
            <a:endParaRPr lang="en-US" b="1" dirty="0" smtClean="0"/>
          </a:p>
          <a:p>
            <a:pPr marL="0" lvl="1" algn="ctr"/>
            <a:endParaRPr lang="en-US" b="1" dirty="0"/>
          </a:p>
          <a:p>
            <a:pPr marL="0" lvl="1" algn="ctr"/>
            <a:endParaRPr lang="en-US" b="1" dirty="0" smtClean="0"/>
          </a:p>
          <a:p>
            <a:pPr marL="0" lvl="1" algn="ctr">
              <a:lnSpc>
                <a:spcPct val="150000"/>
              </a:lnSpc>
            </a:pPr>
            <a:r>
              <a:rPr lang="en-US" sz="3600" b="1" dirty="0" smtClean="0"/>
              <a:t>How </a:t>
            </a:r>
            <a:r>
              <a:rPr lang="en-US" sz="3600" b="1" dirty="0"/>
              <a:t>does a faculty member’s perception </a:t>
            </a:r>
            <a:r>
              <a:rPr lang="en-US" sz="3600" b="1" dirty="0" smtClean="0"/>
              <a:t>of the library manifest </a:t>
            </a:r>
            <a:r>
              <a:rPr lang="en-US" sz="3600" b="1" dirty="0"/>
              <a:t>itself </a:t>
            </a:r>
            <a:r>
              <a:rPr lang="en-US" sz="3600" b="1" dirty="0" smtClean="0"/>
              <a:t>within </a:t>
            </a:r>
            <a:r>
              <a:rPr lang="en-US" sz="3600" b="1" dirty="0"/>
              <a:t>their course syllabus</a:t>
            </a:r>
            <a:r>
              <a:rPr lang="en-US" sz="3600" b="1" dirty="0" smtClean="0"/>
              <a:t>?</a:t>
            </a:r>
            <a:endParaRPr lang="en-US" sz="40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1013265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100" y="406400"/>
            <a:ext cx="8940800" cy="5416868"/>
          </a:xfrm>
          <a:prstGeom prst="rect">
            <a:avLst/>
          </a:prstGeom>
          <a:noFill/>
        </p:spPr>
        <p:txBody>
          <a:bodyPr wrap="square" rtlCol="0">
            <a:spAutoFit/>
          </a:bodyPr>
          <a:lstStyle/>
          <a:p>
            <a:pPr algn="ctr"/>
            <a:r>
              <a:rPr lang="en-US" sz="4800" b="1" dirty="0" smtClean="0"/>
              <a:t>Research Questions</a:t>
            </a:r>
          </a:p>
          <a:p>
            <a:pPr algn="ctr"/>
            <a:endParaRPr lang="en-US" dirty="0" smtClean="0"/>
          </a:p>
          <a:p>
            <a:pPr marL="0" lvl="1"/>
            <a:r>
              <a:rPr lang="en-US" sz="2400" b="1" dirty="0" smtClean="0"/>
              <a:t>How </a:t>
            </a:r>
            <a:r>
              <a:rPr lang="en-US" sz="2400" b="1" dirty="0"/>
              <a:t>does a faculty member’s perception </a:t>
            </a:r>
            <a:r>
              <a:rPr lang="en-US" sz="2400" b="1" dirty="0" smtClean="0"/>
              <a:t>of the </a:t>
            </a:r>
            <a:r>
              <a:rPr lang="en-US" sz="2400" b="1" dirty="0"/>
              <a:t>library </a:t>
            </a:r>
            <a:r>
              <a:rPr lang="en-US" sz="2400" b="1" dirty="0" smtClean="0"/>
              <a:t>manifest </a:t>
            </a:r>
            <a:r>
              <a:rPr lang="en-US" sz="2400" b="1" dirty="0"/>
              <a:t>itself </a:t>
            </a:r>
            <a:r>
              <a:rPr lang="en-US" sz="2400" b="1" dirty="0" smtClean="0"/>
              <a:t>within their </a:t>
            </a:r>
            <a:r>
              <a:rPr lang="en-US" sz="2400" b="1" dirty="0"/>
              <a:t>course syllabus</a:t>
            </a:r>
            <a:r>
              <a:rPr lang="en-US" sz="2400" b="1" dirty="0" smtClean="0"/>
              <a:t>?</a:t>
            </a:r>
          </a:p>
          <a:p>
            <a:pPr marL="0" lvl="1"/>
            <a:endParaRPr lang="en-US" sz="2400" b="1" dirty="0"/>
          </a:p>
          <a:p>
            <a:pPr marL="0" lvl="1" algn="ctr"/>
            <a:endParaRPr lang="en-US" sz="2800" b="1" dirty="0" smtClean="0"/>
          </a:p>
          <a:p>
            <a:pPr marL="0" lvl="1" algn="ctr"/>
            <a:r>
              <a:rPr lang="en-US" sz="3600" b="1" dirty="0" smtClean="0"/>
              <a:t>How </a:t>
            </a:r>
            <a:r>
              <a:rPr lang="en-US" sz="3600" b="1" dirty="0"/>
              <a:t>can the answer to this question inform </a:t>
            </a:r>
            <a:r>
              <a:rPr lang="en-US" sz="3600" b="1" dirty="0" err="1"/>
              <a:t>Edens</a:t>
            </a:r>
            <a:r>
              <a:rPr lang="en-US" sz="3600" b="1" dirty="0"/>
              <a:t> Library’s approach to faculty outreach in relation to our Information Literacy Instruction Program</a:t>
            </a:r>
            <a:r>
              <a:rPr lang="en-US" sz="3600" b="1" dirty="0" smtClean="0"/>
              <a:t>?</a:t>
            </a:r>
            <a:endParaRPr lang="en-US" sz="36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2194444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100" y="444500"/>
            <a:ext cx="8940800" cy="5601533"/>
          </a:xfrm>
          <a:prstGeom prst="rect">
            <a:avLst/>
          </a:prstGeom>
          <a:noFill/>
        </p:spPr>
        <p:txBody>
          <a:bodyPr wrap="square" rtlCol="0">
            <a:spAutoFit/>
          </a:bodyPr>
          <a:lstStyle/>
          <a:p>
            <a:pPr algn="ctr"/>
            <a:r>
              <a:rPr lang="en-US" sz="4800" b="1" dirty="0" smtClean="0"/>
              <a:t>Research Questions</a:t>
            </a:r>
          </a:p>
          <a:p>
            <a:pPr algn="ctr"/>
            <a:endParaRPr lang="en-US" dirty="0" smtClean="0"/>
          </a:p>
          <a:p>
            <a:pPr marL="0" lvl="1"/>
            <a:r>
              <a:rPr lang="en-US" sz="2400" b="1" dirty="0" smtClean="0"/>
              <a:t>How </a:t>
            </a:r>
            <a:r>
              <a:rPr lang="en-US" sz="2400" b="1" dirty="0"/>
              <a:t>does a faculty member’s perception of </a:t>
            </a:r>
            <a:r>
              <a:rPr lang="en-US" sz="2400" b="1" dirty="0" smtClean="0"/>
              <a:t>the library manifest </a:t>
            </a:r>
            <a:r>
              <a:rPr lang="en-US" sz="2400" b="1" dirty="0"/>
              <a:t>itself </a:t>
            </a:r>
            <a:r>
              <a:rPr lang="en-US" sz="2400" b="1" dirty="0" smtClean="0"/>
              <a:t>within their </a:t>
            </a:r>
            <a:r>
              <a:rPr lang="en-US" sz="2400" b="1" dirty="0"/>
              <a:t>course syllabus</a:t>
            </a:r>
            <a:r>
              <a:rPr lang="en-US" sz="2400" b="1" dirty="0" smtClean="0"/>
              <a:t>?</a:t>
            </a:r>
          </a:p>
          <a:p>
            <a:pPr marL="0" lvl="1"/>
            <a:r>
              <a:rPr lang="en-US" sz="2400" b="1" dirty="0" smtClean="0"/>
              <a:t>	</a:t>
            </a:r>
            <a:r>
              <a:rPr lang="en-US" sz="2000" dirty="0" smtClean="0"/>
              <a:t>How </a:t>
            </a:r>
            <a:r>
              <a:rPr lang="en-US" sz="2000" dirty="0"/>
              <a:t>can the answer to this question inform </a:t>
            </a:r>
            <a:r>
              <a:rPr lang="en-US" sz="2000" dirty="0" err="1"/>
              <a:t>Edens</a:t>
            </a:r>
            <a:r>
              <a:rPr lang="en-US" sz="2000" dirty="0"/>
              <a:t> </a:t>
            </a:r>
            <a:r>
              <a:rPr lang="en-US" sz="2000" dirty="0" smtClean="0"/>
              <a:t>Library’s 	approach </a:t>
            </a:r>
            <a:r>
              <a:rPr lang="en-US" sz="2000" dirty="0"/>
              <a:t>to faculty outreach in relation to </a:t>
            </a:r>
            <a:r>
              <a:rPr lang="en-US" sz="2000" dirty="0" smtClean="0"/>
              <a:t>our Information </a:t>
            </a:r>
            <a:r>
              <a:rPr lang="en-US" sz="2000" dirty="0"/>
              <a:t>Literacy </a:t>
            </a:r>
            <a:r>
              <a:rPr lang="en-US" sz="2000" dirty="0" smtClean="0"/>
              <a:t>	Instruction </a:t>
            </a:r>
            <a:r>
              <a:rPr lang="en-US" sz="2000" dirty="0"/>
              <a:t>Program</a:t>
            </a:r>
            <a:r>
              <a:rPr lang="en-US" sz="2000" dirty="0" smtClean="0"/>
              <a:t>?</a:t>
            </a:r>
          </a:p>
          <a:p>
            <a:pPr marL="0" lvl="1"/>
            <a:endParaRPr lang="en-US" sz="2000" dirty="0"/>
          </a:p>
          <a:p>
            <a:pPr marL="0" lvl="1" algn="ctr"/>
            <a:r>
              <a:rPr lang="en-US" sz="3200" b="1" dirty="0"/>
              <a:t>Based on the presence of library- and research-related terminology within course syllabi, which faculty could potentially benefit from one or more library instruction sessions? (aka, the “one-shot</a:t>
            </a:r>
            <a:r>
              <a:rPr lang="en-US" sz="3200" b="1" dirty="0" smtClean="0"/>
              <a:t>”)</a:t>
            </a:r>
            <a:endParaRPr lang="en-US" sz="32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737960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56783"/>
            <a:ext cx="8940800" cy="5970865"/>
          </a:xfrm>
          <a:prstGeom prst="rect">
            <a:avLst/>
          </a:prstGeom>
          <a:noFill/>
        </p:spPr>
        <p:txBody>
          <a:bodyPr wrap="square" rtlCol="0">
            <a:spAutoFit/>
          </a:bodyPr>
          <a:lstStyle/>
          <a:p>
            <a:pPr algn="ctr"/>
            <a:r>
              <a:rPr lang="en-US" sz="4800" b="1" dirty="0" smtClean="0"/>
              <a:t>Research Questions</a:t>
            </a:r>
          </a:p>
          <a:p>
            <a:pPr algn="ctr"/>
            <a:endParaRPr lang="en-US" dirty="0" smtClean="0"/>
          </a:p>
          <a:p>
            <a:pPr marL="0" lvl="1"/>
            <a:r>
              <a:rPr lang="en-US" sz="2400" b="1" dirty="0" smtClean="0"/>
              <a:t>How </a:t>
            </a:r>
            <a:r>
              <a:rPr lang="en-US" sz="2400" b="1" dirty="0"/>
              <a:t>does a faculty member’s perception of </a:t>
            </a:r>
            <a:r>
              <a:rPr lang="en-US" sz="2400" b="1" dirty="0" smtClean="0"/>
              <a:t>the library manifest </a:t>
            </a:r>
            <a:r>
              <a:rPr lang="en-US" sz="2400" b="1" dirty="0"/>
              <a:t>itself </a:t>
            </a:r>
            <a:r>
              <a:rPr lang="en-US" sz="2400" b="1" dirty="0" smtClean="0"/>
              <a:t>within their </a:t>
            </a:r>
            <a:r>
              <a:rPr lang="en-US" sz="2400" b="1" dirty="0"/>
              <a:t>course syllabus</a:t>
            </a:r>
            <a:r>
              <a:rPr lang="en-US" sz="2400" b="1" dirty="0" smtClean="0"/>
              <a:t>?</a:t>
            </a:r>
          </a:p>
          <a:p>
            <a:pPr marL="0" lvl="1"/>
            <a:r>
              <a:rPr lang="en-US" sz="2400" b="1" dirty="0" smtClean="0"/>
              <a:t>	</a:t>
            </a:r>
            <a:r>
              <a:rPr lang="en-US" sz="2000" dirty="0" smtClean="0"/>
              <a:t>How </a:t>
            </a:r>
            <a:r>
              <a:rPr lang="en-US" sz="2000" dirty="0"/>
              <a:t>can the answer to this question inform </a:t>
            </a:r>
            <a:r>
              <a:rPr lang="en-US" sz="2000" dirty="0" err="1"/>
              <a:t>Edens</a:t>
            </a:r>
            <a:r>
              <a:rPr lang="en-US" sz="2000" dirty="0"/>
              <a:t> </a:t>
            </a:r>
            <a:r>
              <a:rPr lang="en-US" sz="2000" dirty="0" smtClean="0"/>
              <a:t>Library’s 	approach </a:t>
            </a:r>
            <a:r>
              <a:rPr lang="en-US" sz="2000" dirty="0"/>
              <a:t>to faculty outreach in relation to </a:t>
            </a:r>
            <a:r>
              <a:rPr lang="en-US" sz="2000" dirty="0" smtClean="0"/>
              <a:t>our Information </a:t>
            </a:r>
            <a:r>
              <a:rPr lang="en-US" sz="2000" dirty="0"/>
              <a:t>Literacy </a:t>
            </a:r>
            <a:r>
              <a:rPr lang="en-US" sz="2000" dirty="0" smtClean="0"/>
              <a:t>	Instruction </a:t>
            </a:r>
            <a:r>
              <a:rPr lang="en-US" sz="2000" dirty="0"/>
              <a:t>Program</a:t>
            </a:r>
            <a:r>
              <a:rPr lang="en-US" sz="2000" dirty="0" smtClean="0"/>
              <a:t>?</a:t>
            </a:r>
          </a:p>
          <a:p>
            <a:pPr marL="0" lvl="1"/>
            <a:endParaRPr lang="en-US" sz="2000" dirty="0"/>
          </a:p>
          <a:p>
            <a:pPr marL="0" lvl="1"/>
            <a:r>
              <a:rPr lang="en-US" sz="2400" b="1" dirty="0"/>
              <a:t>Based on the presence of library- and research-related terminology within course syllabi, which faculty could potentially benefit from one or more library instruction sessions? (aka, the “one-shot</a:t>
            </a:r>
            <a:r>
              <a:rPr lang="en-US" sz="2400" b="1" dirty="0" smtClean="0"/>
              <a:t>”)</a:t>
            </a:r>
          </a:p>
          <a:p>
            <a:pPr marL="0" lvl="1"/>
            <a:endParaRPr lang="en-US" sz="2400" b="1" dirty="0" smtClean="0"/>
          </a:p>
          <a:p>
            <a:pPr marL="0" lvl="1" algn="ctr"/>
            <a:r>
              <a:rPr lang="en-US" sz="3200" b="1" dirty="0"/>
              <a:t>Of those faculty, with whom have we not yet made contact?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944147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57" y="391886"/>
            <a:ext cx="9067800" cy="4770537"/>
          </a:xfrm>
          <a:prstGeom prst="rect">
            <a:avLst/>
          </a:prstGeom>
          <a:noFill/>
        </p:spPr>
        <p:txBody>
          <a:bodyPr wrap="square" rtlCol="0">
            <a:spAutoFit/>
          </a:bodyPr>
          <a:lstStyle/>
          <a:p>
            <a:pPr algn="ctr"/>
            <a:r>
              <a:rPr lang="en-US" sz="6000" b="1" dirty="0" smtClean="0"/>
              <a:t>Syllabi Analyzed</a:t>
            </a:r>
            <a:br>
              <a:rPr lang="en-US" sz="6000" b="1" dirty="0" smtClean="0"/>
            </a:br>
            <a:r>
              <a:rPr lang="en-US" sz="3200" dirty="0" smtClean="0"/>
              <a:t/>
            </a:r>
            <a:br>
              <a:rPr lang="en-US" sz="3200" dirty="0" smtClean="0"/>
            </a:br>
            <a:r>
              <a:rPr lang="en-US" sz="3600" dirty="0" smtClean="0"/>
              <a:t>Access </a:t>
            </a:r>
            <a:r>
              <a:rPr lang="en-US" sz="3600" dirty="0"/>
              <a:t>to Course Syllabi</a:t>
            </a:r>
            <a:r>
              <a:rPr lang="en-US" sz="3600" dirty="0" smtClean="0"/>
              <a:t> </a:t>
            </a:r>
            <a:endParaRPr lang="en-US" sz="3200" dirty="0"/>
          </a:p>
          <a:p>
            <a:endParaRPr lang="en-US" sz="3200" dirty="0" smtClean="0"/>
          </a:p>
          <a:p>
            <a:pPr marL="342900" indent="-342900">
              <a:buFont typeface="Arial" panose="020B0604020202020204" pitchFamily="34" charset="0"/>
              <a:buChar char="•"/>
            </a:pPr>
            <a:r>
              <a:rPr lang="en-US" sz="2400" dirty="0" smtClean="0"/>
              <a:t>CC has an intra-campus </a:t>
            </a:r>
            <a:r>
              <a:rPr lang="en-US" sz="2400" dirty="0"/>
              <a:t>electronic repository </a:t>
            </a:r>
            <a:r>
              <a:rPr lang="en-US" sz="2400" dirty="0" smtClean="0"/>
              <a:t>to which faculty are required to upload their syllabi each semester</a:t>
            </a:r>
            <a:br>
              <a:rPr lang="en-US" sz="2400" dirty="0" smtClean="0"/>
            </a:br>
            <a:endParaRPr lang="en-US" sz="2400" dirty="0" smtClean="0"/>
          </a:p>
          <a:p>
            <a:pPr marL="342900" lvl="2" indent="-342900">
              <a:buFont typeface="Arial" panose="020B0604020202020204" pitchFamily="34" charset="0"/>
              <a:buChar char="•"/>
            </a:pPr>
            <a:r>
              <a:rPr lang="en-US" sz="2400" dirty="0"/>
              <a:t>No IRB approval was needed but I had to </a:t>
            </a:r>
            <a:r>
              <a:rPr lang="en-US" sz="2400" dirty="0" smtClean="0"/>
              <a:t>obtain </a:t>
            </a:r>
            <a:r>
              <a:rPr lang="en-US" sz="2400" dirty="0"/>
              <a:t>permission from each individual faculty </a:t>
            </a:r>
            <a:r>
              <a:rPr lang="en-US" sz="2400" dirty="0" smtClean="0"/>
              <a:t>member (116 total)</a:t>
            </a:r>
            <a:endParaRPr lang="en-US" sz="2400" dirty="0"/>
          </a:p>
          <a:p>
            <a:pPr marL="342900" indent="-342900">
              <a:buFont typeface="Arial" panose="020B0604020202020204" pitchFamily="34" charset="0"/>
              <a:buChar char="•"/>
            </a:pPr>
            <a:endParaRPr lang="en-US" sz="24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3326925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533" y="433855"/>
            <a:ext cx="6174179" cy="1508105"/>
          </a:xfrm>
          <a:prstGeom prst="rect">
            <a:avLst/>
          </a:prstGeom>
          <a:noFill/>
        </p:spPr>
        <p:txBody>
          <a:bodyPr wrap="square" rtlCol="0">
            <a:spAutoFit/>
          </a:bodyPr>
          <a:lstStyle/>
          <a:p>
            <a:pPr algn="ctr"/>
            <a:r>
              <a:rPr lang="en-US" sz="6000" b="1" dirty="0" smtClean="0"/>
              <a:t>Syllabi Analyzed</a:t>
            </a:r>
            <a:br>
              <a:rPr lang="en-US" sz="6000" b="1" dirty="0" smtClean="0"/>
            </a:br>
            <a:r>
              <a:rPr lang="en-US" sz="3200" dirty="0" smtClean="0"/>
              <a:t>Requesting Faculty Permission </a:t>
            </a: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graphicFrame>
        <p:nvGraphicFramePr>
          <p:cNvPr id="19" name="Chart 18"/>
          <p:cNvGraphicFramePr/>
          <p:nvPr>
            <p:extLst>
              <p:ext uri="{D42A27DB-BD31-4B8C-83A1-F6EECF244321}">
                <p14:modId xmlns:p14="http://schemas.microsoft.com/office/powerpoint/2010/main" val="4285416189"/>
              </p:ext>
            </p:extLst>
          </p:nvPr>
        </p:nvGraphicFramePr>
        <p:xfrm>
          <a:off x="969818" y="2036618"/>
          <a:ext cx="7883237" cy="4101715"/>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25414" flipH="1">
            <a:off x="5907378" y="2583505"/>
            <a:ext cx="2533982" cy="23030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393701" y="6527655"/>
            <a:ext cx="2946400" cy="307777"/>
          </a:xfrm>
          <a:prstGeom prst="rect">
            <a:avLst/>
          </a:prstGeom>
          <a:noFill/>
        </p:spPr>
        <p:txBody>
          <a:bodyPr wrap="square" rtlCol="0">
            <a:spAutoFit/>
          </a:bodyPr>
          <a:lstStyle/>
          <a:p>
            <a:r>
              <a:rPr lang="en-US" sz="1400" i="1" dirty="0" smtClean="0">
                <a:solidFill>
                  <a:schemeClr val="bg2">
                    <a:lumMod val="50000"/>
                  </a:schemeClr>
                </a:solidFill>
              </a:rPr>
              <a:t>Image is from Creative Commons</a:t>
            </a:r>
          </a:p>
        </p:txBody>
      </p:sp>
    </p:spTree>
    <p:extLst>
      <p:ext uri="{BB962C8B-B14F-4D97-AF65-F5344CB8AC3E}">
        <p14:creationId xmlns:p14="http://schemas.microsoft.com/office/powerpoint/2010/main" val="2577938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348343"/>
            <a:ext cx="8948057" cy="6001643"/>
          </a:xfrm>
          <a:prstGeom prst="rect">
            <a:avLst/>
          </a:prstGeom>
          <a:noFill/>
        </p:spPr>
        <p:txBody>
          <a:bodyPr wrap="square" rtlCol="0">
            <a:spAutoFit/>
          </a:bodyPr>
          <a:lstStyle/>
          <a:p>
            <a:pPr lvl="0" algn="ctr"/>
            <a:r>
              <a:rPr lang="en-US" sz="4400" b="1" dirty="0"/>
              <a:t>Parameters of the Study (Set Up)</a:t>
            </a:r>
          </a:p>
          <a:p>
            <a:pPr algn="ctr"/>
            <a:endParaRPr lang="en-US" b="1" dirty="0" smtClean="0"/>
          </a:p>
          <a:p>
            <a:pPr algn="ctr"/>
            <a:r>
              <a:rPr lang="en-US" sz="2800" b="1" dirty="0" smtClean="0"/>
              <a:t>Course Syllabi </a:t>
            </a:r>
            <a:r>
              <a:rPr lang="en-US" sz="2800" b="1" i="1" u="sng" dirty="0" smtClean="0"/>
              <a:t>Included</a:t>
            </a:r>
            <a:r>
              <a:rPr lang="en-US" sz="2800" b="1" dirty="0" smtClean="0"/>
              <a:t> in the Study:</a:t>
            </a:r>
          </a:p>
          <a:p>
            <a:endParaRPr lang="en-US" b="1" dirty="0" smtClean="0"/>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r>
              <a:rPr lang="en-US" sz="2400" b="1" dirty="0" smtClean="0"/>
              <a:t>Spring </a:t>
            </a:r>
            <a:r>
              <a:rPr lang="en-US" sz="2400" b="1" dirty="0"/>
              <a:t>2015 and Fall 2015 of all sections of </a:t>
            </a:r>
            <a:r>
              <a:rPr lang="en-US" sz="2400" b="1" i="1" u="sng" dirty="0"/>
              <a:t>most</a:t>
            </a:r>
            <a:r>
              <a:rPr lang="en-US" sz="2400" b="1" dirty="0"/>
              <a:t> courses offered in our Undergraduate Programs. </a:t>
            </a:r>
            <a:r>
              <a:rPr lang="en-US" sz="2400" b="1" dirty="0" smtClean="0"/>
              <a:t/>
            </a:r>
            <a:br>
              <a:rPr lang="en-US" sz="2400" b="1" dirty="0" smtClean="0"/>
            </a:br>
            <a:r>
              <a:rPr lang="en-US" sz="2400" b="1" dirty="0" smtClean="0"/>
              <a:t/>
            </a:r>
            <a:br>
              <a:rPr lang="en-US" sz="2400" b="1" dirty="0" smtClean="0"/>
            </a:br>
            <a:r>
              <a:rPr lang="en-US" sz="2400" b="1" dirty="0" smtClean="0"/>
              <a:t>This </a:t>
            </a:r>
            <a:r>
              <a:rPr lang="en-US" sz="2400" b="1" dirty="0"/>
              <a:t>includes: </a:t>
            </a:r>
            <a:r>
              <a:rPr lang="en-US" sz="2400" b="1" dirty="0" smtClean="0"/>
              <a:t/>
            </a:r>
            <a:br>
              <a:rPr lang="en-US" sz="2400" b="1" dirty="0" smtClean="0"/>
            </a:br>
            <a:endParaRPr lang="en-US" sz="2400" b="1" dirty="0"/>
          </a:p>
          <a:p>
            <a:pPr marL="1200150" lvl="2" indent="-285750">
              <a:buFont typeface="Wingdings" panose="05000000000000000000" pitchFamily="2" charset="2"/>
              <a:buChar char="ü"/>
            </a:pPr>
            <a:r>
              <a:rPr lang="en-US" sz="2400" b="1" i="1" dirty="0" smtClean="0"/>
              <a:t>Day </a:t>
            </a:r>
            <a:r>
              <a:rPr lang="en-US" sz="2400" b="1" i="1" dirty="0"/>
              <a:t>College (</a:t>
            </a:r>
            <a:r>
              <a:rPr lang="en-US" sz="2400" b="1" i="1" dirty="0" smtClean="0"/>
              <a:t>women-only)</a:t>
            </a:r>
            <a:endParaRPr lang="en-US" sz="2400" b="1" i="1" dirty="0"/>
          </a:p>
          <a:p>
            <a:pPr marL="1200150" lvl="2" indent="-285750">
              <a:buFont typeface="Wingdings" panose="05000000000000000000" pitchFamily="2" charset="2"/>
              <a:buChar char="ü"/>
            </a:pPr>
            <a:r>
              <a:rPr lang="en-US" sz="2400" b="1" i="1" dirty="0" smtClean="0"/>
              <a:t>Evening </a:t>
            </a:r>
            <a:r>
              <a:rPr lang="en-US" sz="2400" b="1" i="1" dirty="0"/>
              <a:t>College (</a:t>
            </a:r>
            <a:r>
              <a:rPr lang="en-US" sz="2400" b="1" i="1" dirty="0" smtClean="0"/>
              <a:t>co-ed)</a:t>
            </a:r>
            <a:endParaRPr lang="en-US" sz="2400" b="1" i="1" dirty="0"/>
          </a:p>
          <a:p>
            <a:pPr marL="1200150" lvl="2" indent="-285750">
              <a:buFont typeface="Wingdings" panose="05000000000000000000" pitchFamily="2" charset="2"/>
              <a:buChar char="ü"/>
            </a:pPr>
            <a:r>
              <a:rPr lang="en-US" sz="2400" b="1" i="1" dirty="0" smtClean="0"/>
              <a:t>Online </a:t>
            </a:r>
            <a:r>
              <a:rPr lang="en-US" sz="2400" b="1" i="1" dirty="0"/>
              <a:t>Programs (</a:t>
            </a:r>
            <a:r>
              <a:rPr lang="en-US" sz="2400" b="1" i="1" dirty="0" smtClean="0"/>
              <a:t>co-ed)</a:t>
            </a:r>
            <a:endParaRPr lang="en-US" sz="2400" b="1" i="1" dirty="0"/>
          </a:p>
          <a:p>
            <a:pPr marL="1200150" lvl="2" indent="-285750">
              <a:buFont typeface="Wingdings" panose="05000000000000000000" pitchFamily="2" charset="2"/>
              <a:buChar char="ü"/>
            </a:pPr>
            <a:endParaRPr lang="en-US" sz="2400" b="1" i="1" dirty="0"/>
          </a:p>
          <a:p>
            <a:r>
              <a:rPr lang="en-US" b="1" i="1" dirty="0" smtClean="0"/>
              <a:t>These </a:t>
            </a:r>
            <a:r>
              <a:rPr lang="en-US" b="1" i="1" dirty="0"/>
              <a:t>include “Independent Study,” “Seminar” and “Senior Project” courses.</a:t>
            </a:r>
            <a:endParaRPr lang="en-US" sz="1600" b="1" i="1" dirty="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756249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348343"/>
            <a:ext cx="8948057" cy="5755422"/>
          </a:xfrm>
          <a:prstGeom prst="rect">
            <a:avLst/>
          </a:prstGeom>
          <a:noFill/>
        </p:spPr>
        <p:txBody>
          <a:bodyPr wrap="square" rtlCol="0">
            <a:spAutoFit/>
          </a:bodyPr>
          <a:lstStyle/>
          <a:p>
            <a:pPr lvl="0" algn="ctr"/>
            <a:r>
              <a:rPr lang="en-US" sz="4400" b="1" dirty="0"/>
              <a:t>Parameters of the Study (Set Up)</a:t>
            </a:r>
          </a:p>
          <a:p>
            <a:pPr algn="ctr"/>
            <a:endParaRPr lang="en-US" b="1" dirty="0" smtClean="0"/>
          </a:p>
          <a:p>
            <a:pPr algn="ctr"/>
            <a:r>
              <a:rPr lang="en-US" sz="2800" b="1" dirty="0" smtClean="0"/>
              <a:t>Course Syllabi </a:t>
            </a:r>
            <a:r>
              <a:rPr lang="en-US" sz="2800" b="1" i="1" u="sng" dirty="0" smtClean="0"/>
              <a:t>Eliminated</a:t>
            </a:r>
            <a:r>
              <a:rPr lang="en-US" sz="2800" b="1" dirty="0" smtClean="0"/>
              <a:t> from the Study:</a:t>
            </a:r>
          </a:p>
          <a:p>
            <a:pPr marL="457200" indent="-457200">
              <a:buFont typeface="Arial" panose="020B0604020202020204" pitchFamily="34" charset="0"/>
              <a:buChar char="•"/>
            </a:pPr>
            <a:endParaRPr lang="en-US" sz="2800" b="1" dirty="0" smtClean="0"/>
          </a:p>
          <a:p>
            <a:pPr marL="457200" indent="-457200">
              <a:buFont typeface="Arial" panose="020B0604020202020204" pitchFamily="34" charset="0"/>
              <a:buChar char="•"/>
            </a:pPr>
            <a:r>
              <a:rPr lang="en-US" sz="2400" b="1" dirty="0" smtClean="0"/>
              <a:t>Graduate </a:t>
            </a:r>
            <a:r>
              <a:rPr lang="en-US" sz="2400" b="1" dirty="0"/>
              <a:t>level courses </a:t>
            </a:r>
            <a:r>
              <a:rPr lang="en-US" sz="2000" dirty="0"/>
              <a:t>(</a:t>
            </a:r>
            <a:r>
              <a:rPr lang="en-US" sz="2000" dirty="0" smtClean="0"/>
              <a:t>focus </a:t>
            </a:r>
            <a:r>
              <a:rPr lang="en-US" sz="2000" dirty="0"/>
              <a:t>is </a:t>
            </a:r>
            <a:r>
              <a:rPr lang="en-US" sz="2000" dirty="0" smtClean="0"/>
              <a:t>undergrad)</a:t>
            </a:r>
          </a:p>
          <a:p>
            <a:pPr marL="457200" indent="-457200">
              <a:buFont typeface="Arial" panose="020B0604020202020204" pitchFamily="34" charset="0"/>
              <a:buChar char="•"/>
            </a:pPr>
            <a:r>
              <a:rPr lang="en-US" sz="2400" b="1" dirty="0" smtClean="0"/>
              <a:t>The </a:t>
            </a:r>
            <a:r>
              <a:rPr lang="en-US" sz="2400" b="1" dirty="0"/>
              <a:t>following undergraduate courses </a:t>
            </a:r>
            <a:r>
              <a:rPr lang="en-US" sz="2000" dirty="0" smtClean="0"/>
              <a:t>(these </a:t>
            </a:r>
            <a:r>
              <a:rPr lang="en-US" sz="2000" dirty="0"/>
              <a:t>courses would be least likely to require library </a:t>
            </a:r>
            <a:r>
              <a:rPr lang="en-US" sz="2000" dirty="0" smtClean="0"/>
              <a:t>use)</a:t>
            </a:r>
            <a:br>
              <a:rPr lang="en-US" sz="2000" dirty="0" smtClean="0"/>
            </a:br>
            <a:endParaRPr lang="en-US" sz="2000" dirty="0" smtClean="0"/>
          </a:p>
          <a:p>
            <a:pPr marL="914400" lvl="1" indent="-457200">
              <a:buFont typeface="Wingdings" panose="05000000000000000000" pitchFamily="2" charset="2"/>
              <a:buChar char="ü"/>
            </a:pPr>
            <a:r>
              <a:rPr lang="en-US" sz="2400" b="1" i="1" dirty="0" smtClean="0"/>
              <a:t>Musical </a:t>
            </a:r>
            <a:r>
              <a:rPr lang="en-US" sz="2400" b="1" i="1" dirty="0"/>
              <a:t>Ensembles (MUE), Applied Music (MUA), or Junior/Senior </a:t>
            </a:r>
            <a:r>
              <a:rPr lang="en-US" sz="2400" b="1" i="1" dirty="0" smtClean="0"/>
              <a:t>Recitals</a:t>
            </a:r>
            <a:endParaRPr lang="en-US" sz="2400" b="1" i="1" dirty="0"/>
          </a:p>
          <a:p>
            <a:pPr marL="914400" lvl="1" indent="-457200">
              <a:buFont typeface="Wingdings" panose="05000000000000000000" pitchFamily="2" charset="2"/>
              <a:buChar char="ü"/>
            </a:pPr>
            <a:r>
              <a:rPr lang="en-US" sz="2400" b="1" i="1" dirty="0" smtClean="0"/>
              <a:t>Physical </a:t>
            </a:r>
            <a:r>
              <a:rPr lang="en-US" sz="2400" b="1" i="1" dirty="0"/>
              <a:t>Education – Activities (PEA) </a:t>
            </a:r>
          </a:p>
          <a:p>
            <a:pPr marL="914400" lvl="1" indent="-457200">
              <a:buFont typeface="Wingdings" panose="05000000000000000000" pitchFamily="2" charset="2"/>
              <a:buChar char="ü"/>
            </a:pPr>
            <a:r>
              <a:rPr lang="en-US" sz="2400" b="1" i="1" dirty="0" smtClean="0"/>
              <a:t>Labs</a:t>
            </a:r>
            <a:endParaRPr lang="en-US" sz="2400" b="1" i="1" dirty="0"/>
          </a:p>
          <a:p>
            <a:pPr marL="914400" lvl="1" indent="-457200">
              <a:buFont typeface="Wingdings" panose="05000000000000000000" pitchFamily="2" charset="2"/>
              <a:buChar char="ü"/>
            </a:pPr>
            <a:r>
              <a:rPr lang="en-US" sz="2400" b="1" i="1" dirty="0" smtClean="0"/>
              <a:t>Internships</a:t>
            </a:r>
            <a:r>
              <a:rPr lang="en-US" sz="2400" b="1" i="1" dirty="0"/>
              <a:t>, Apprenticeships, Field Experiences or Study Abroad in any discipline</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3592568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57" y="182200"/>
            <a:ext cx="9067800" cy="1231106"/>
          </a:xfrm>
          <a:prstGeom prst="rect">
            <a:avLst/>
          </a:prstGeom>
          <a:noFill/>
        </p:spPr>
        <p:txBody>
          <a:bodyPr wrap="square" rtlCol="0">
            <a:spAutoFit/>
          </a:bodyPr>
          <a:lstStyle/>
          <a:p>
            <a:pPr algn="ctr"/>
            <a:r>
              <a:rPr lang="en-US" sz="5400" b="1" dirty="0" smtClean="0"/>
              <a:t>Syllabi Analyzed</a:t>
            </a:r>
            <a:r>
              <a:rPr lang="en-US" sz="2000" dirty="0" smtClean="0"/>
              <a:t/>
            </a:r>
            <a:br>
              <a:rPr lang="en-US" sz="2000" dirty="0" smtClean="0"/>
            </a:br>
            <a:r>
              <a:rPr lang="en-US" sz="2000" dirty="0" smtClean="0"/>
              <a:t>DISCIPLINE</a:t>
            </a:r>
            <a:endParaRPr lang="en-US" sz="28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graphicFrame>
        <p:nvGraphicFramePr>
          <p:cNvPr id="21" name="Chart 20"/>
          <p:cNvGraphicFramePr/>
          <p:nvPr>
            <p:extLst>
              <p:ext uri="{D42A27DB-BD31-4B8C-83A1-F6EECF244321}">
                <p14:modId xmlns:p14="http://schemas.microsoft.com/office/powerpoint/2010/main" val="3556838556"/>
              </p:ext>
            </p:extLst>
          </p:nvPr>
        </p:nvGraphicFramePr>
        <p:xfrm>
          <a:off x="1440048" y="1502206"/>
          <a:ext cx="7167418" cy="47307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550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3" name="TextBox 2"/>
          <p:cNvSpPr txBox="1"/>
          <p:nvPr/>
        </p:nvSpPr>
        <p:spPr>
          <a:xfrm>
            <a:off x="411480" y="292608"/>
            <a:ext cx="8933688" cy="5355312"/>
          </a:xfrm>
          <a:prstGeom prst="rect">
            <a:avLst/>
          </a:prstGeom>
          <a:noFill/>
        </p:spPr>
        <p:txBody>
          <a:bodyPr wrap="square" rtlCol="0">
            <a:spAutoFit/>
          </a:bodyPr>
          <a:lstStyle/>
          <a:p>
            <a:pPr algn="ctr"/>
            <a:r>
              <a:rPr lang="en-US" sz="4000" b="1" dirty="0" smtClean="0"/>
              <a:t>Snapshot of Columbia College</a:t>
            </a:r>
          </a:p>
          <a:p>
            <a:endParaRPr lang="en-US"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Small, single campus</a:t>
            </a:r>
          </a:p>
          <a:p>
            <a:pPr marL="285750" indent="-285750">
              <a:buFont typeface="Arial" panose="020B0604020202020204" pitchFamily="34" charset="0"/>
              <a:buChar char="•"/>
            </a:pPr>
            <a:r>
              <a:rPr lang="en-US" sz="2400" dirty="0" smtClean="0"/>
              <a:t>Private</a:t>
            </a:r>
          </a:p>
          <a:p>
            <a:pPr marL="285750" indent="-285750">
              <a:buFont typeface="Arial" panose="020B0604020202020204" pitchFamily="34" charset="0"/>
              <a:buChar char="•"/>
            </a:pPr>
            <a:r>
              <a:rPr lang="en-US" sz="2400" dirty="0" smtClean="0"/>
              <a:t>Liberal Arts</a:t>
            </a:r>
          </a:p>
          <a:p>
            <a:pPr marL="285750" indent="-285750">
              <a:buFont typeface="Arial" panose="020B0604020202020204" pitchFamily="34" charset="0"/>
              <a:buChar char="•"/>
            </a:pPr>
            <a:r>
              <a:rPr lang="en-US" sz="2400" dirty="0" smtClean="0"/>
              <a:t>4-year institution</a:t>
            </a:r>
          </a:p>
          <a:p>
            <a:pPr marL="285750" indent="-285750">
              <a:buFont typeface="Arial" panose="020B0604020202020204" pitchFamily="34" charset="0"/>
              <a:buChar char="•"/>
            </a:pPr>
            <a:r>
              <a:rPr lang="en-US" sz="2400" dirty="0" smtClean="0"/>
              <a:t>Women-only</a:t>
            </a:r>
          </a:p>
          <a:p>
            <a:pPr marL="742950" lvl="1" indent="-285750">
              <a:buFont typeface="Arial" panose="020B0604020202020204" pitchFamily="34" charset="0"/>
              <a:buChar char="•"/>
            </a:pPr>
            <a:r>
              <a:rPr lang="en-US" sz="2000" dirty="0" smtClean="0"/>
              <a:t>Small handful of co-ed Evening, Graduate and Online programs</a:t>
            </a:r>
          </a:p>
          <a:p>
            <a:pPr marL="285750" indent="-285750">
              <a:buFont typeface="Arial" panose="020B0604020202020204" pitchFamily="34" charset="0"/>
              <a:buChar char="•"/>
            </a:pPr>
            <a:r>
              <a:rPr lang="en-US" sz="2400" dirty="0" smtClean="0"/>
              <a:t>Offer 35 undergraduate majors (and 3 Master’s Programs)</a:t>
            </a:r>
          </a:p>
          <a:p>
            <a:pPr marL="285750" indent="-285750">
              <a:buFont typeface="Arial" panose="020B0604020202020204" pitchFamily="34" charset="0"/>
              <a:buChar char="•"/>
            </a:pPr>
            <a:r>
              <a:rPr lang="en-US" sz="2400" dirty="0" smtClean="0"/>
              <a:t>FTE</a:t>
            </a:r>
          </a:p>
          <a:p>
            <a:pPr marL="742950" lvl="1" indent="-285750">
              <a:buFont typeface="Arial" panose="020B0604020202020204" pitchFamily="34" charset="0"/>
              <a:buChar char="•"/>
            </a:pPr>
            <a:r>
              <a:rPr lang="en-US" sz="2400" dirty="0" smtClean="0"/>
              <a:t>Spring 2015: 1170</a:t>
            </a:r>
          </a:p>
          <a:p>
            <a:pPr marL="742950" lvl="1" indent="-285750">
              <a:buFont typeface="Arial" panose="020B0604020202020204" pitchFamily="34" charset="0"/>
              <a:buChar char="•"/>
            </a:pPr>
            <a:r>
              <a:rPr lang="en-US" sz="2400" dirty="0" smtClean="0"/>
              <a:t>Fall 2015: 1423</a:t>
            </a:r>
          </a:p>
          <a:p>
            <a:pPr marL="285750" indent="-285750">
              <a:buFont typeface="Arial" panose="020B0604020202020204" pitchFamily="34" charset="0"/>
              <a:buChar char="•"/>
            </a:pPr>
            <a:r>
              <a:rPr lang="en-US" sz="2400" dirty="0" smtClean="0"/>
              <a:t>One library serves the college</a:t>
            </a:r>
            <a:endParaRPr lang="en-US" sz="2400" dirty="0"/>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8795658" y="380999"/>
            <a:ext cx="2933482" cy="2383972"/>
          </a:xfrm>
          <a:prstGeom prst="rect">
            <a:avLst/>
          </a:prstGeom>
          <a:ln w="38100" cap="sq">
            <a:solidFill>
              <a:srgbClr val="000000"/>
            </a:solidFill>
            <a:prstDash val="solid"/>
            <a:miter lim="800000"/>
          </a:ln>
          <a:effectLst>
            <a:outerShdw blurRad="177800" dist="38100" dir="8100000" sx="103000" sy="103000" algn="tr" rotWithShape="0">
              <a:prstClr val="black">
                <a:alpha val="40000"/>
              </a:prstClr>
            </a:outerShdw>
          </a:effectLst>
        </p:spPr>
      </p:pic>
    </p:spTree>
    <p:extLst>
      <p:ext uri="{BB962C8B-B14F-4D97-AF65-F5344CB8AC3E}">
        <p14:creationId xmlns:p14="http://schemas.microsoft.com/office/powerpoint/2010/main" val="2292607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graphicFrame>
        <p:nvGraphicFramePr>
          <p:cNvPr id="21" name="Chart 20"/>
          <p:cNvGraphicFramePr/>
          <p:nvPr>
            <p:extLst>
              <p:ext uri="{D42A27DB-BD31-4B8C-83A1-F6EECF244321}">
                <p14:modId xmlns:p14="http://schemas.microsoft.com/office/powerpoint/2010/main" val="818983394"/>
              </p:ext>
            </p:extLst>
          </p:nvPr>
        </p:nvGraphicFramePr>
        <p:xfrm>
          <a:off x="1440048" y="1502206"/>
          <a:ext cx="7167418" cy="473078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89857" y="182200"/>
            <a:ext cx="9067800" cy="1231106"/>
          </a:xfrm>
          <a:prstGeom prst="rect">
            <a:avLst/>
          </a:prstGeom>
          <a:noFill/>
        </p:spPr>
        <p:txBody>
          <a:bodyPr wrap="square" rtlCol="0">
            <a:spAutoFit/>
          </a:bodyPr>
          <a:lstStyle/>
          <a:p>
            <a:pPr algn="ctr"/>
            <a:r>
              <a:rPr lang="en-US" sz="5400" b="1" dirty="0" smtClean="0"/>
              <a:t>Syllabi Analyzed</a:t>
            </a:r>
            <a:r>
              <a:rPr lang="en-US" sz="2000" dirty="0" smtClean="0"/>
              <a:t/>
            </a:r>
            <a:br>
              <a:rPr lang="en-US" sz="2000" dirty="0" smtClean="0"/>
            </a:br>
            <a:r>
              <a:rPr lang="en-US" sz="2000" dirty="0" smtClean="0"/>
              <a:t>COURSE LEVEL</a:t>
            </a:r>
            <a:endParaRPr lang="en-US" sz="2800" dirty="0" smtClean="0"/>
          </a:p>
        </p:txBody>
      </p:sp>
    </p:spTree>
    <p:extLst>
      <p:ext uri="{BB962C8B-B14F-4D97-AF65-F5344CB8AC3E}">
        <p14:creationId xmlns:p14="http://schemas.microsoft.com/office/powerpoint/2010/main" val="263953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3631763"/>
          </a:xfrm>
          <a:prstGeom prst="rect">
            <a:avLst/>
          </a:prstGeom>
          <a:noFill/>
        </p:spPr>
        <p:txBody>
          <a:bodyPr wrap="square" rtlCol="0">
            <a:spAutoFit/>
          </a:bodyPr>
          <a:lstStyle/>
          <a:p>
            <a:pPr algn="ctr"/>
            <a:r>
              <a:rPr lang="en-US" sz="5400" b="1" dirty="0" smtClean="0"/>
              <a:t>Methodology</a:t>
            </a:r>
            <a:r>
              <a:rPr lang="en-US" sz="2800" dirty="0" smtClean="0"/>
              <a:t/>
            </a:r>
            <a:br>
              <a:rPr lang="en-US" sz="2800" dirty="0" smtClean="0"/>
            </a:br>
            <a:r>
              <a:rPr lang="en-US" sz="3200" dirty="0" smtClean="0"/>
              <a:t>Generating Results</a:t>
            </a:r>
            <a:endParaRPr lang="en-US" sz="2800" dirty="0" smtClean="0"/>
          </a:p>
          <a:p>
            <a:endParaRPr lang="en-US" sz="2800" dirty="0"/>
          </a:p>
          <a:p>
            <a:pPr marL="285750" indent="-285750">
              <a:buFont typeface="Arial" panose="020B0604020202020204" pitchFamily="34" charset="0"/>
              <a:buChar char="•"/>
            </a:pPr>
            <a:r>
              <a:rPr lang="en-US" sz="2800" dirty="0" err="1" smtClean="0"/>
              <a:t>SeekFast</a:t>
            </a:r>
            <a:r>
              <a:rPr lang="en-US" sz="2800" dirty="0"/>
              <a:t>™ </a:t>
            </a:r>
            <a:r>
              <a:rPr lang="en-US" sz="2800" dirty="0" smtClean="0"/>
              <a:t>	</a:t>
            </a:r>
            <a:r>
              <a:rPr lang="en-US" sz="2800" u="sng" dirty="0" smtClean="0"/>
              <a:t>WHAT IS IT?</a:t>
            </a:r>
            <a:r>
              <a:rPr lang="en-US" sz="2800" dirty="0"/>
              <a:t>	</a:t>
            </a:r>
            <a:r>
              <a:rPr lang="en-US" sz="2800" dirty="0" smtClean="0"/>
              <a:t/>
            </a:r>
            <a:br>
              <a:rPr lang="en-US" sz="2800" dirty="0" smtClean="0"/>
            </a:br>
            <a:r>
              <a:rPr lang="en-US" sz="2800" b="1" i="1" dirty="0" smtClean="0">
                <a:solidFill>
                  <a:srgbClr val="002060"/>
                </a:solidFill>
              </a:rPr>
              <a:t>seekfast.org</a:t>
            </a:r>
          </a:p>
          <a:p>
            <a:pPr marL="742950" lvl="1" indent="-285750">
              <a:buFont typeface="Arial" panose="020B0604020202020204" pitchFamily="34" charset="0"/>
              <a:buChar char="•"/>
            </a:pPr>
            <a:r>
              <a:rPr lang="en-US" sz="2000" dirty="0" smtClean="0"/>
              <a:t>“…quickly </a:t>
            </a:r>
            <a:r>
              <a:rPr lang="en-US" sz="2000" dirty="0"/>
              <a:t>and easily search text </a:t>
            </a:r>
            <a:r>
              <a:rPr lang="en-US" sz="2000" dirty="0" smtClean="0"/>
              <a:t>in [up to 10,000] </a:t>
            </a:r>
            <a:r>
              <a:rPr lang="en-US" sz="2000" dirty="0"/>
              <a:t>files on your computer. </a:t>
            </a:r>
            <a:r>
              <a:rPr lang="en-US" sz="2000" dirty="0" err="1"/>
              <a:t>SeekFast</a:t>
            </a:r>
            <a:r>
              <a:rPr lang="en-US" sz="2000" dirty="0"/>
              <a:t> can search in all commonly used types of </a:t>
            </a:r>
            <a:r>
              <a:rPr lang="en-US" sz="2000" dirty="0" smtClean="0"/>
              <a:t>documents.”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pic>
        <p:nvPicPr>
          <p:cNvPr id="5" name="Picture 4"/>
          <p:cNvPicPr>
            <a:picLocks noChangeAspect="1"/>
          </p:cNvPicPr>
          <p:nvPr/>
        </p:nvPicPr>
        <p:blipFill>
          <a:blip r:embed="rId4"/>
          <a:stretch>
            <a:fillRect/>
          </a:stretch>
        </p:blipFill>
        <p:spPr>
          <a:xfrm>
            <a:off x="3217862" y="3826463"/>
            <a:ext cx="3686176" cy="2380147"/>
          </a:xfrm>
          <a:prstGeom prst="rect">
            <a:avLst/>
          </a:prstGeom>
        </p:spPr>
      </p:pic>
    </p:spTree>
    <p:extLst>
      <p:ext uri="{BB962C8B-B14F-4D97-AF65-F5344CB8AC3E}">
        <p14:creationId xmlns:p14="http://schemas.microsoft.com/office/powerpoint/2010/main" val="1635799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4493538"/>
          </a:xfrm>
          <a:prstGeom prst="rect">
            <a:avLst/>
          </a:prstGeom>
          <a:noFill/>
        </p:spPr>
        <p:txBody>
          <a:bodyPr wrap="square" rtlCol="0">
            <a:spAutoFit/>
          </a:bodyPr>
          <a:lstStyle/>
          <a:p>
            <a:pPr algn="ctr"/>
            <a:r>
              <a:rPr lang="en-US" sz="5400" b="1" dirty="0" smtClean="0"/>
              <a:t>Methodology</a:t>
            </a:r>
            <a:r>
              <a:rPr lang="en-US" sz="2800" dirty="0" smtClean="0"/>
              <a:t/>
            </a:r>
            <a:br>
              <a:rPr lang="en-US" sz="2800" dirty="0" smtClean="0"/>
            </a:br>
            <a:r>
              <a:rPr lang="en-US" sz="3200" dirty="0" smtClean="0"/>
              <a:t>Generating Results</a:t>
            </a:r>
            <a:endParaRPr lang="en-US" sz="2800" dirty="0" smtClean="0"/>
          </a:p>
          <a:p>
            <a:endParaRPr lang="en-US" sz="2800" dirty="0"/>
          </a:p>
          <a:p>
            <a:pPr marL="285750" indent="-285750">
              <a:buFont typeface="Arial" panose="020B0604020202020204" pitchFamily="34" charset="0"/>
              <a:buChar char="•"/>
            </a:pPr>
            <a:r>
              <a:rPr lang="en-US" sz="2800" dirty="0" err="1" smtClean="0"/>
              <a:t>SeekFast</a:t>
            </a:r>
            <a:r>
              <a:rPr lang="en-US" sz="2800" dirty="0" smtClean="0"/>
              <a:t>™ 	</a:t>
            </a:r>
            <a:r>
              <a:rPr lang="en-US" sz="2800" u="sng" dirty="0" smtClean="0"/>
              <a:t>COST</a:t>
            </a:r>
            <a:r>
              <a:rPr lang="en-US" sz="2800" dirty="0"/>
              <a:t>	</a:t>
            </a:r>
            <a:r>
              <a:rPr lang="en-US" sz="2800" dirty="0" smtClean="0"/>
              <a:t/>
            </a:r>
            <a:br>
              <a:rPr lang="en-US" sz="2800" dirty="0" smtClean="0"/>
            </a:br>
            <a:r>
              <a:rPr lang="en-US" sz="2800" b="1" i="1" dirty="0" smtClean="0">
                <a:solidFill>
                  <a:srgbClr val="002060"/>
                </a:solidFill>
              </a:rPr>
              <a:t>seekfast.org</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400" dirty="0" smtClean="0"/>
              <a:t>Version 2.3</a:t>
            </a:r>
          </a:p>
          <a:p>
            <a:pPr marL="742950" lvl="1" indent="-285750">
              <a:buFont typeface="Arial" panose="020B0604020202020204" pitchFamily="34" charset="0"/>
              <a:buChar char="•"/>
            </a:pPr>
            <a:r>
              <a:rPr lang="en-US" sz="2400" dirty="0" smtClean="0"/>
              <a:t>$28 one-user license</a:t>
            </a:r>
          </a:p>
          <a:p>
            <a:pPr marL="742950" lvl="1" indent="-285750">
              <a:buFont typeface="Arial" panose="020B0604020202020204" pitchFamily="34" charset="0"/>
              <a:buChar char="•"/>
            </a:pPr>
            <a:r>
              <a:rPr lang="en-US" sz="2400" dirty="0" smtClean="0"/>
              <a:t>Can purchase up to 50 licenses for $450</a:t>
            </a:r>
            <a:endParaRPr lang="en-US"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128911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4493538"/>
          </a:xfrm>
          <a:prstGeom prst="rect">
            <a:avLst/>
          </a:prstGeom>
          <a:noFill/>
        </p:spPr>
        <p:txBody>
          <a:bodyPr wrap="square" rtlCol="0">
            <a:spAutoFit/>
          </a:bodyPr>
          <a:lstStyle/>
          <a:p>
            <a:pPr algn="ctr"/>
            <a:r>
              <a:rPr lang="en-US" sz="5400" b="1" dirty="0" smtClean="0"/>
              <a:t>Methodology</a:t>
            </a:r>
            <a:r>
              <a:rPr lang="en-US" sz="2800" dirty="0" smtClean="0"/>
              <a:t/>
            </a:r>
            <a:br>
              <a:rPr lang="en-US" sz="2800" dirty="0" smtClean="0"/>
            </a:br>
            <a:r>
              <a:rPr lang="en-US" sz="3200" dirty="0" smtClean="0"/>
              <a:t>Generating Results</a:t>
            </a:r>
            <a:endParaRPr lang="en-US" sz="2800" dirty="0" smtClean="0"/>
          </a:p>
          <a:p>
            <a:endParaRPr lang="en-US" sz="2800" dirty="0"/>
          </a:p>
          <a:p>
            <a:pPr marL="285750" indent="-285750">
              <a:buFont typeface="Arial" panose="020B0604020202020204" pitchFamily="34" charset="0"/>
              <a:buChar char="•"/>
            </a:pPr>
            <a:r>
              <a:rPr lang="en-US" sz="2800" smtClean="0"/>
              <a:t>SeekFast™ </a:t>
            </a:r>
            <a:r>
              <a:rPr lang="en-US" sz="2800" dirty="0" smtClean="0"/>
              <a:t>	</a:t>
            </a:r>
            <a:r>
              <a:rPr lang="en-US" sz="2800" u="sng" dirty="0" smtClean="0"/>
              <a:t>HOW IT WORKS</a:t>
            </a:r>
            <a:r>
              <a:rPr lang="en-US" sz="2800" dirty="0"/>
              <a:t>	</a:t>
            </a:r>
            <a:r>
              <a:rPr lang="en-US" sz="2800" dirty="0" smtClean="0"/>
              <a:t/>
            </a:r>
            <a:br>
              <a:rPr lang="en-US" sz="2800" dirty="0" smtClean="0"/>
            </a:br>
            <a:r>
              <a:rPr lang="en-US" sz="2800" b="1" i="1" dirty="0" smtClean="0">
                <a:solidFill>
                  <a:srgbClr val="002060"/>
                </a:solidFill>
              </a:rPr>
              <a:t>seekfast.org</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400" dirty="0" smtClean="0"/>
              <a:t>*Similar* to a </a:t>
            </a:r>
            <a:r>
              <a:rPr lang="en-US" sz="2400" b="1" i="1" dirty="0" err="1" smtClean="0"/>
              <a:t>Ctrl+F</a:t>
            </a:r>
            <a:r>
              <a:rPr lang="en-US" sz="2400" dirty="0" smtClean="0"/>
              <a:t> command for multiple files</a:t>
            </a:r>
            <a:br>
              <a:rPr lang="en-US" sz="2400" dirty="0" smtClean="0"/>
            </a:br>
            <a:endParaRPr lang="en-US" sz="2400" dirty="0" smtClean="0"/>
          </a:p>
          <a:p>
            <a:pPr marL="742950" lvl="1" indent="-285750">
              <a:buFont typeface="Arial" panose="020B0604020202020204" pitchFamily="34" charset="0"/>
              <a:buChar char="•"/>
            </a:pPr>
            <a:r>
              <a:rPr lang="en-US" sz="2400" dirty="0" smtClean="0"/>
              <a:t>Can search Word and PDF docs simultaneously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3254091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5293757"/>
          </a:xfrm>
          <a:prstGeom prst="rect">
            <a:avLst/>
          </a:prstGeom>
          <a:noFill/>
        </p:spPr>
        <p:txBody>
          <a:bodyPr wrap="square" rtlCol="0">
            <a:spAutoFit/>
          </a:bodyPr>
          <a:lstStyle/>
          <a:p>
            <a:pPr algn="ctr"/>
            <a:r>
              <a:rPr lang="en-US" sz="5400" b="1" dirty="0" smtClean="0"/>
              <a:t>Methodology</a:t>
            </a:r>
            <a:r>
              <a:rPr lang="en-US" sz="2800" dirty="0" smtClean="0"/>
              <a:t/>
            </a:r>
            <a:br>
              <a:rPr lang="en-US" sz="2800" dirty="0" smtClean="0"/>
            </a:br>
            <a:r>
              <a:rPr lang="en-US" sz="3200" dirty="0" smtClean="0"/>
              <a:t>Generating Results</a:t>
            </a:r>
            <a:endParaRPr lang="en-US" sz="2800" dirty="0" smtClean="0"/>
          </a:p>
          <a:p>
            <a:endParaRPr lang="en-US" sz="2800" dirty="0"/>
          </a:p>
          <a:p>
            <a:pPr marL="285750" indent="-285750">
              <a:buFont typeface="Arial" panose="020B0604020202020204" pitchFamily="34" charset="0"/>
              <a:buChar char="•"/>
            </a:pPr>
            <a:r>
              <a:rPr lang="en-US" sz="2800" dirty="0" err="1" smtClean="0"/>
              <a:t>SeekFast</a:t>
            </a:r>
            <a:r>
              <a:rPr lang="en-US" sz="2800" dirty="0"/>
              <a:t>™ </a:t>
            </a:r>
            <a:r>
              <a:rPr lang="en-US" sz="2800" dirty="0" smtClean="0"/>
              <a:t>	</a:t>
            </a:r>
            <a:r>
              <a:rPr lang="en-US" sz="2800" u="sng" dirty="0" smtClean="0"/>
              <a:t>NEGATIVES</a:t>
            </a:r>
            <a:r>
              <a:rPr lang="en-US" sz="2800" dirty="0"/>
              <a:t>	</a:t>
            </a:r>
            <a:r>
              <a:rPr lang="en-US" sz="2800" dirty="0" smtClean="0"/>
              <a:t/>
            </a:r>
            <a:br>
              <a:rPr lang="en-US" sz="2800" dirty="0" smtClean="0"/>
            </a:br>
            <a:r>
              <a:rPr lang="en-US" sz="2800" b="1" i="1" dirty="0" smtClean="0">
                <a:solidFill>
                  <a:srgbClr val="002060"/>
                </a:solidFill>
              </a:rPr>
              <a:t>seekfast.org</a:t>
            </a:r>
            <a:endParaRPr lang="en-US" sz="20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400" dirty="0" smtClean="0"/>
              <a:t>Seems to be no tech support after purchase :-(</a:t>
            </a:r>
          </a:p>
          <a:p>
            <a:pPr marL="742950" lvl="1" indent="-285750">
              <a:buFont typeface="Arial" panose="020B0604020202020204" pitchFamily="34" charset="0"/>
              <a:buChar char="•"/>
            </a:pPr>
            <a:r>
              <a:rPr lang="en-US" sz="2400" dirty="0"/>
              <a:t>“Note that the file may contain unlimited number of sentences compliant with your search, but only the most relevant ones are displayed</a:t>
            </a:r>
            <a:r>
              <a:rPr lang="en-US" sz="2400" dirty="0" smtClean="0"/>
              <a:t>.”</a:t>
            </a:r>
          </a:p>
          <a:p>
            <a:pPr marL="1200150" lvl="2" indent="-285750">
              <a:buFont typeface="Arial" panose="020B0604020202020204" pitchFamily="34" charset="0"/>
              <a:buChar char="•"/>
            </a:pPr>
            <a:r>
              <a:rPr lang="en-US" sz="2000" dirty="0" smtClean="0"/>
              <a:t>To get a truly accurate count, I still had to open each file and do </a:t>
            </a:r>
            <a:r>
              <a:rPr lang="en-US" sz="2000" dirty="0" err="1" smtClean="0"/>
              <a:t>Ctrl+F</a:t>
            </a:r>
            <a:endParaRPr lang="en-US"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5" name="TextBox 4"/>
          <p:cNvSpPr txBox="1"/>
          <p:nvPr/>
        </p:nvSpPr>
        <p:spPr>
          <a:xfrm>
            <a:off x="393701" y="6527655"/>
            <a:ext cx="2946400" cy="307777"/>
          </a:xfrm>
          <a:prstGeom prst="rect">
            <a:avLst/>
          </a:prstGeom>
          <a:noFill/>
        </p:spPr>
        <p:txBody>
          <a:bodyPr wrap="square" rtlCol="0">
            <a:spAutoFit/>
          </a:bodyPr>
          <a:lstStyle/>
          <a:p>
            <a:r>
              <a:rPr lang="en-US" sz="1400" i="1" dirty="0" smtClean="0">
                <a:solidFill>
                  <a:schemeClr val="bg2">
                    <a:lumMod val="50000"/>
                  </a:schemeClr>
                </a:solidFill>
              </a:rPr>
              <a:t>Image is from Creative Commons</a:t>
            </a:r>
          </a:p>
        </p:txBody>
      </p:sp>
    </p:spTree>
    <p:extLst>
      <p:ext uri="{BB962C8B-B14F-4D97-AF65-F5344CB8AC3E}">
        <p14:creationId xmlns:p14="http://schemas.microsoft.com/office/powerpoint/2010/main" val="3594186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5293757"/>
          </a:xfrm>
          <a:prstGeom prst="rect">
            <a:avLst/>
          </a:prstGeom>
          <a:noFill/>
        </p:spPr>
        <p:txBody>
          <a:bodyPr wrap="square" rtlCol="0">
            <a:spAutoFit/>
          </a:bodyPr>
          <a:lstStyle/>
          <a:p>
            <a:pPr algn="ctr"/>
            <a:r>
              <a:rPr lang="en-US" sz="5400" b="1" dirty="0" smtClean="0"/>
              <a:t>Methodology</a:t>
            </a:r>
            <a:r>
              <a:rPr lang="en-US" sz="2800" dirty="0" smtClean="0"/>
              <a:t/>
            </a:r>
            <a:br>
              <a:rPr lang="en-US" sz="2800" dirty="0" smtClean="0"/>
            </a:br>
            <a:r>
              <a:rPr lang="en-US" sz="3200" dirty="0" smtClean="0"/>
              <a:t>Word-Count and Occurrence</a:t>
            </a:r>
          </a:p>
          <a:p>
            <a:pPr algn="ctr"/>
            <a:endParaRPr lang="en-US" sz="3200" dirty="0"/>
          </a:p>
          <a:p>
            <a:pPr algn="ctr"/>
            <a:r>
              <a:rPr lang="en-US" sz="3200" b="1" u="sng" dirty="0"/>
              <a:t>Words Searched</a:t>
            </a:r>
          </a:p>
          <a:p>
            <a:endParaRPr lang="en-US" sz="2800" b="1" i="1" dirty="0"/>
          </a:p>
          <a:p>
            <a:r>
              <a:rPr lang="en-US" sz="2800" b="1" i="1" dirty="0"/>
              <a:t>	</a:t>
            </a:r>
            <a:r>
              <a:rPr lang="en-US" sz="3200" b="1" i="1" dirty="0"/>
              <a:t>Library				Scholarly</a:t>
            </a:r>
          </a:p>
          <a:p>
            <a:r>
              <a:rPr lang="en-US" sz="3200" b="1" i="1" dirty="0"/>
              <a:t>	Librarian				Peer-reviewed</a:t>
            </a:r>
          </a:p>
          <a:p>
            <a:r>
              <a:rPr lang="en-US" sz="3200" b="1" i="1" dirty="0"/>
              <a:t>	Literature review 		Refereed</a:t>
            </a:r>
            <a:br>
              <a:rPr lang="en-US" sz="3200" b="1" i="1" dirty="0"/>
            </a:br>
            <a:r>
              <a:rPr lang="en-US" sz="3200" b="1" i="1" dirty="0"/>
              <a:t>	</a:t>
            </a:r>
            <a:r>
              <a:rPr lang="en-US" sz="2800" i="1" dirty="0"/>
              <a:t>(and other variations of)</a:t>
            </a:r>
            <a:r>
              <a:rPr lang="en-US" sz="3200" b="1" i="1" dirty="0"/>
              <a:t>	</a:t>
            </a:r>
            <a:r>
              <a:rPr lang="en-US" sz="3200" b="1" i="1" dirty="0" smtClean="0"/>
              <a:t>Journal </a:t>
            </a:r>
            <a:endParaRPr lang="en-US" sz="3200" b="1" i="1" dirty="0"/>
          </a:p>
          <a:p>
            <a:r>
              <a:rPr lang="en-US" sz="3200" b="1" i="1" dirty="0"/>
              <a:t>						Database</a:t>
            </a:r>
            <a:r>
              <a:rPr lang="en-US" sz="3200" dirty="0" smtClean="0"/>
              <a:t> </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2075592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5847755"/>
          </a:xfrm>
          <a:prstGeom prst="rect">
            <a:avLst/>
          </a:prstGeom>
          <a:noFill/>
        </p:spPr>
        <p:txBody>
          <a:bodyPr wrap="square" rtlCol="0">
            <a:spAutoFit/>
          </a:bodyPr>
          <a:lstStyle/>
          <a:p>
            <a:pPr algn="ctr"/>
            <a:r>
              <a:rPr lang="en-US" sz="5400" b="1" dirty="0" smtClean="0"/>
              <a:t>Methodology</a:t>
            </a:r>
            <a:r>
              <a:rPr lang="en-US" sz="2800" dirty="0" smtClean="0"/>
              <a:t/>
            </a:r>
            <a:br>
              <a:rPr lang="en-US" sz="2800" dirty="0" smtClean="0"/>
            </a:br>
            <a:r>
              <a:rPr lang="en-US" sz="3200" dirty="0" smtClean="0"/>
              <a:t>Word-Count and Occurrence</a:t>
            </a:r>
          </a:p>
          <a:p>
            <a:endParaRPr lang="en-US" sz="2400" b="1" dirty="0" smtClean="0"/>
          </a:p>
          <a:p>
            <a:r>
              <a:rPr lang="en-US" sz="2400" b="1" dirty="0" smtClean="0"/>
              <a:t>Circumstances </a:t>
            </a:r>
            <a:r>
              <a:rPr lang="en-US" sz="2400" b="1" dirty="0"/>
              <a:t>in which I did not count the occurrence of a </a:t>
            </a:r>
            <a:r>
              <a:rPr lang="en-US" sz="2400" b="1" dirty="0" smtClean="0"/>
              <a:t>word:</a:t>
            </a:r>
            <a:br>
              <a:rPr lang="en-US" sz="2400" b="1" dirty="0" smtClean="0"/>
            </a:br>
            <a:endParaRPr lang="en-US" sz="2400" b="1" dirty="0" smtClean="0"/>
          </a:p>
          <a:p>
            <a:pPr marL="285750" indent="-285750">
              <a:buFont typeface="Arial" panose="020B0604020202020204" pitchFamily="34" charset="0"/>
              <a:buChar char="•"/>
            </a:pPr>
            <a:r>
              <a:rPr lang="en-US" sz="2400" b="1" i="1" dirty="0" smtClean="0"/>
              <a:t>Scholarly</a:t>
            </a:r>
            <a:r>
              <a:rPr lang="en-US" sz="2400" b="1" i="1" dirty="0"/>
              <a:t>: </a:t>
            </a:r>
            <a:r>
              <a:rPr lang="en-US" sz="2000" b="1" i="1" dirty="0"/>
              <a:t>When used in a general sense </a:t>
            </a:r>
            <a:endParaRPr lang="en-US" sz="2000" b="1" i="1" dirty="0" smtClean="0"/>
          </a:p>
          <a:p>
            <a:pPr marL="742950" lvl="1" indent="-285750">
              <a:buFont typeface="Arial" panose="020B0604020202020204" pitchFamily="34" charset="0"/>
              <a:buChar char="•"/>
            </a:pPr>
            <a:r>
              <a:rPr lang="en-US" sz="2000" b="1" i="1" dirty="0" smtClean="0"/>
              <a:t>i.e</a:t>
            </a:r>
            <a:r>
              <a:rPr lang="en-US" sz="2000" b="1" i="1" dirty="0"/>
              <a:t>. “student must demonstrate scholarly writing,” “students are expected to engage in scholarly discussion during class</a:t>
            </a:r>
            <a:r>
              <a:rPr lang="en-US" sz="2000" b="1" i="1" dirty="0" smtClean="0"/>
              <a:t>”</a:t>
            </a:r>
            <a:br>
              <a:rPr lang="en-US" sz="2000" b="1" i="1" dirty="0" smtClean="0"/>
            </a:br>
            <a:endParaRPr lang="en-US" sz="2000" b="1" i="1" dirty="0"/>
          </a:p>
          <a:p>
            <a:pPr marL="285750" indent="-285750">
              <a:buFont typeface="Arial" panose="020B0604020202020204" pitchFamily="34" charset="0"/>
              <a:buChar char="•"/>
            </a:pPr>
            <a:r>
              <a:rPr lang="en-US" sz="2400" b="1" i="1" dirty="0" smtClean="0"/>
              <a:t>Journal</a:t>
            </a:r>
            <a:r>
              <a:rPr lang="en-US" sz="2400" b="1" i="1" dirty="0"/>
              <a:t>: </a:t>
            </a:r>
            <a:r>
              <a:rPr lang="en-US" sz="2000" b="1" i="1" dirty="0"/>
              <a:t>When used as a </a:t>
            </a:r>
            <a:r>
              <a:rPr lang="en-US" sz="2000" b="1" i="1" dirty="0" smtClean="0"/>
              <a:t>verb </a:t>
            </a:r>
          </a:p>
          <a:p>
            <a:pPr marL="742950" lvl="1" indent="-285750">
              <a:buFont typeface="Arial" panose="020B0604020202020204" pitchFamily="34" charset="0"/>
              <a:buChar char="•"/>
            </a:pPr>
            <a:r>
              <a:rPr lang="en-US" sz="2000" b="1" i="1" dirty="0" smtClean="0"/>
              <a:t>i.e. used </a:t>
            </a:r>
            <a:r>
              <a:rPr lang="en-US" sz="2000" b="1" i="1" dirty="0"/>
              <a:t>in the context of “keeping a journal” or </a:t>
            </a:r>
            <a:r>
              <a:rPr lang="en-US" sz="2000" b="1" i="1" dirty="0" smtClean="0"/>
              <a:t>diary</a:t>
            </a:r>
            <a:br>
              <a:rPr lang="en-US" sz="2000" b="1" i="1" dirty="0" smtClean="0"/>
            </a:br>
            <a:endParaRPr lang="en-US" sz="2000" b="1" i="1" dirty="0"/>
          </a:p>
          <a:p>
            <a:pPr marL="285750" indent="-285750">
              <a:buFont typeface="Arial" panose="020B0604020202020204" pitchFamily="34" charset="0"/>
              <a:buChar char="•"/>
            </a:pPr>
            <a:r>
              <a:rPr lang="en-US" sz="2400" b="1" i="1" dirty="0" smtClean="0"/>
              <a:t>Database</a:t>
            </a:r>
            <a:r>
              <a:rPr lang="en-US" sz="2400" b="1" i="1" dirty="0"/>
              <a:t>: </a:t>
            </a:r>
            <a:r>
              <a:rPr lang="en-US" sz="2000" b="1" i="1" dirty="0"/>
              <a:t>When not referring to a library </a:t>
            </a:r>
            <a:r>
              <a:rPr lang="en-US" sz="2000" b="1" i="1" dirty="0" smtClean="0"/>
              <a:t>database</a:t>
            </a:r>
          </a:p>
          <a:p>
            <a:pPr marL="742950" lvl="1" indent="-285750">
              <a:buFont typeface="Arial" panose="020B0604020202020204" pitchFamily="34" charset="0"/>
              <a:buChar char="•"/>
            </a:pPr>
            <a:r>
              <a:rPr lang="en-US" sz="2000" b="1" i="1" dirty="0" smtClean="0"/>
              <a:t>i.e</a:t>
            </a:r>
            <a:r>
              <a:rPr lang="en-US" sz="2000" b="1" i="1" dirty="0"/>
              <a:t>. databases used in Math </a:t>
            </a:r>
            <a:r>
              <a:rPr lang="en-US" sz="2000" b="1" i="1" dirty="0" smtClean="0"/>
              <a:t>classes</a:t>
            </a:r>
            <a:endParaRPr lang="en-US" sz="20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4018038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5601533"/>
          </a:xfrm>
          <a:prstGeom prst="rect">
            <a:avLst/>
          </a:prstGeom>
          <a:noFill/>
        </p:spPr>
        <p:txBody>
          <a:bodyPr wrap="square" rtlCol="0">
            <a:spAutoFit/>
          </a:bodyPr>
          <a:lstStyle/>
          <a:p>
            <a:pPr algn="ctr"/>
            <a:r>
              <a:rPr lang="en-US" sz="5400" b="1" dirty="0" smtClean="0"/>
              <a:t>Methodology</a:t>
            </a:r>
            <a:r>
              <a:rPr lang="en-US" sz="2800" dirty="0" smtClean="0"/>
              <a:t/>
            </a:r>
            <a:br>
              <a:rPr lang="en-US" sz="2800" dirty="0" smtClean="0"/>
            </a:br>
            <a:r>
              <a:rPr lang="en-US" sz="3200" dirty="0" smtClean="0"/>
              <a:t>Word-Count and Occurrence</a:t>
            </a:r>
          </a:p>
          <a:p>
            <a:endParaRPr lang="en-US" sz="2400" b="1" dirty="0" smtClean="0"/>
          </a:p>
          <a:p>
            <a:r>
              <a:rPr lang="en-US" sz="2400" b="1" dirty="0" smtClean="0"/>
              <a:t>Special Note About The Word “Library”:</a:t>
            </a:r>
            <a:br>
              <a:rPr lang="en-US" sz="2400" b="1" dirty="0" smtClean="0"/>
            </a:br>
            <a:endParaRPr lang="en-US" sz="2400" b="1" dirty="0" smtClean="0"/>
          </a:p>
          <a:p>
            <a:pPr marL="285750" indent="-285750">
              <a:buFont typeface="Arial" panose="020B0604020202020204" pitchFamily="34" charset="0"/>
              <a:buChar char="•"/>
            </a:pPr>
            <a:r>
              <a:rPr lang="en-US" sz="2000" b="1" i="1" dirty="0" smtClean="0"/>
              <a:t>When </a:t>
            </a:r>
            <a:r>
              <a:rPr lang="en-US" sz="2000" b="1" i="1" dirty="0"/>
              <a:t>it simply referred to the </a:t>
            </a:r>
            <a:r>
              <a:rPr lang="en-US" sz="2000" b="1" u="sng" dirty="0" smtClean="0"/>
              <a:t>LOCATION</a:t>
            </a:r>
            <a:r>
              <a:rPr lang="en-US" sz="2000" b="1" i="1" dirty="0" smtClean="0"/>
              <a:t> </a:t>
            </a:r>
            <a:r>
              <a:rPr lang="en-US" sz="2000" b="1" i="1" dirty="0"/>
              <a:t>of something (i.e. a faculty member’s office or classroom, IT, Media Center, or the Academic Skills Center) I counted that occurrence, but I classified it as a Non-Related (</a:t>
            </a:r>
            <a:r>
              <a:rPr lang="en-US" sz="2000" b="1" dirty="0"/>
              <a:t>N-REL</a:t>
            </a:r>
            <a:r>
              <a:rPr lang="en-US" sz="2000" b="1" i="1" dirty="0"/>
              <a:t>) occurrence. </a:t>
            </a:r>
            <a:r>
              <a:rPr lang="en-US" sz="2000" b="1" i="1" dirty="0" smtClean="0"/>
              <a:t/>
            </a:r>
            <a:br>
              <a:rPr lang="en-US" sz="2000" b="1" i="1" dirty="0" smtClean="0"/>
            </a:br>
            <a:endParaRPr lang="en-US" sz="2000" b="1" i="1" dirty="0"/>
          </a:p>
          <a:p>
            <a:pPr marL="285750" indent="-285750">
              <a:buFont typeface="Arial" panose="020B0604020202020204" pitchFamily="34" charset="0"/>
              <a:buChar char="•"/>
            </a:pPr>
            <a:r>
              <a:rPr lang="en-US" sz="2000" b="1" i="1" dirty="0" smtClean="0"/>
              <a:t>Pertinent </a:t>
            </a:r>
            <a:r>
              <a:rPr lang="en-US" sz="2000" b="1" i="1" dirty="0"/>
              <a:t>(</a:t>
            </a:r>
            <a:r>
              <a:rPr lang="en-US" sz="2000" b="1" dirty="0"/>
              <a:t>REL</a:t>
            </a:r>
            <a:r>
              <a:rPr lang="en-US" sz="2000" b="1" i="1" dirty="0"/>
              <a:t>) occurrences generally fell into 3 categories, which I </a:t>
            </a:r>
            <a:r>
              <a:rPr lang="en-US" sz="2000" b="1" i="1" dirty="0" smtClean="0"/>
              <a:t>recorded.</a:t>
            </a:r>
            <a:endParaRPr lang="en-US" sz="2000" b="1" i="1" dirty="0"/>
          </a:p>
          <a:p>
            <a:pPr marL="1657350" lvl="3" indent="-285750">
              <a:buFont typeface="Arial" panose="020B0604020202020204" pitchFamily="34" charset="0"/>
              <a:buChar char="•"/>
            </a:pPr>
            <a:r>
              <a:rPr lang="en-US" sz="2000" b="1" dirty="0" smtClean="0"/>
              <a:t>Course Reserves</a:t>
            </a:r>
            <a:endParaRPr lang="en-US" sz="2000" b="1" dirty="0"/>
          </a:p>
          <a:p>
            <a:pPr marL="1657350" lvl="3" indent="-285750">
              <a:buFont typeface="Arial" panose="020B0604020202020204" pitchFamily="34" charset="0"/>
              <a:buChar char="•"/>
            </a:pPr>
            <a:r>
              <a:rPr lang="en-US" sz="2000" b="1" dirty="0" smtClean="0"/>
              <a:t>Citation </a:t>
            </a:r>
            <a:r>
              <a:rPr lang="en-US" sz="2000" b="1" dirty="0"/>
              <a:t>help </a:t>
            </a:r>
          </a:p>
          <a:p>
            <a:pPr marL="1657350" lvl="3" indent="-285750">
              <a:buFont typeface="Arial" panose="020B0604020202020204" pitchFamily="34" charset="0"/>
              <a:buChar char="•"/>
            </a:pPr>
            <a:r>
              <a:rPr lang="en-US" sz="2000" b="1" dirty="0" smtClean="0"/>
              <a:t>Research-specific</a:t>
            </a:r>
            <a:endParaRPr lang="en-US" sz="20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1115597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3" name="TextBox 2"/>
          <p:cNvSpPr txBox="1"/>
          <p:nvPr/>
        </p:nvSpPr>
        <p:spPr>
          <a:xfrm>
            <a:off x="672662" y="546538"/>
            <a:ext cx="8439807" cy="3139321"/>
          </a:xfrm>
          <a:prstGeom prst="rect">
            <a:avLst/>
          </a:prstGeom>
          <a:noFill/>
        </p:spPr>
        <p:txBody>
          <a:bodyPr wrap="square" rtlCol="0">
            <a:spAutoFit/>
          </a:bodyPr>
          <a:lstStyle/>
          <a:p>
            <a:r>
              <a:rPr lang="en-US" sz="3200" b="1" i="1" dirty="0" smtClean="0"/>
              <a:t>Wanted to search these words also…</a:t>
            </a:r>
          </a:p>
          <a:p>
            <a:endParaRPr lang="en-US" dirty="0"/>
          </a:p>
          <a:p>
            <a:r>
              <a:rPr lang="en-US" sz="2400" b="1" dirty="0" smtClean="0"/>
              <a:t>		Paper</a:t>
            </a:r>
          </a:p>
          <a:p>
            <a:r>
              <a:rPr lang="en-US" sz="2400" b="1" dirty="0" smtClean="0"/>
              <a:t>		Essay</a:t>
            </a:r>
          </a:p>
          <a:p>
            <a:r>
              <a:rPr lang="en-US" sz="2400" b="1" dirty="0" smtClean="0"/>
              <a:t>		Research</a:t>
            </a:r>
          </a:p>
          <a:p>
            <a:endParaRPr lang="en-US" sz="2400" b="1" i="1" dirty="0"/>
          </a:p>
          <a:p>
            <a:r>
              <a:rPr lang="en-US" sz="2400" b="1" i="1" dirty="0" smtClean="0"/>
              <a:t>	</a:t>
            </a:r>
          </a:p>
          <a:p>
            <a:r>
              <a:rPr lang="en-US" sz="2800" b="1" i="1" dirty="0" smtClean="0"/>
              <a:t>			But…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861" y="2417379"/>
            <a:ext cx="3631270" cy="3688909"/>
          </a:xfrm>
          <a:prstGeom prst="rect">
            <a:avLst/>
          </a:prstGeom>
        </p:spPr>
      </p:pic>
      <p:sp>
        <p:nvSpPr>
          <p:cNvPr id="7" name="TextBox 6"/>
          <p:cNvSpPr txBox="1"/>
          <p:nvPr/>
        </p:nvSpPr>
        <p:spPr>
          <a:xfrm>
            <a:off x="393701" y="6527655"/>
            <a:ext cx="2946400" cy="307777"/>
          </a:xfrm>
          <a:prstGeom prst="rect">
            <a:avLst/>
          </a:prstGeom>
          <a:noFill/>
        </p:spPr>
        <p:txBody>
          <a:bodyPr wrap="square" rtlCol="0">
            <a:spAutoFit/>
          </a:bodyPr>
          <a:lstStyle/>
          <a:p>
            <a:r>
              <a:rPr lang="en-US" sz="1400" i="1" dirty="0" smtClean="0">
                <a:solidFill>
                  <a:schemeClr val="bg2">
                    <a:lumMod val="50000"/>
                  </a:schemeClr>
                </a:solidFill>
              </a:rPr>
              <a:t>Image is from Creative Commons</a:t>
            </a:r>
          </a:p>
        </p:txBody>
      </p:sp>
    </p:spTree>
    <p:extLst>
      <p:ext uri="{BB962C8B-B14F-4D97-AF65-F5344CB8AC3E}">
        <p14:creationId xmlns:p14="http://schemas.microsoft.com/office/powerpoint/2010/main" val="3895200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4370427"/>
          </a:xfrm>
          <a:prstGeom prst="rect">
            <a:avLst/>
          </a:prstGeom>
          <a:noFill/>
        </p:spPr>
        <p:txBody>
          <a:bodyPr wrap="square" rtlCol="0">
            <a:spAutoFit/>
          </a:bodyPr>
          <a:lstStyle/>
          <a:p>
            <a:pPr algn="ctr"/>
            <a:r>
              <a:rPr lang="en-US" sz="5400" b="1" dirty="0" smtClean="0"/>
              <a:t>Methodology</a:t>
            </a:r>
            <a:r>
              <a:rPr lang="en-US" sz="2800" dirty="0" smtClean="0"/>
              <a:t/>
            </a:r>
            <a:br>
              <a:rPr lang="en-US" sz="2800" dirty="0" smtClean="0"/>
            </a:br>
            <a:r>
              <a:rPr lang="en-US" sz="3200" dirty="0" smtClean="0"/>
              <a:t>Recording Results</a:t>
            </a:r>
          </a:p>
          <a:p>
            <a:endParaRPr lang="en-US" sz="2400" b="1" dirty="0" smtClean="0"/>
          </a:p>
          <a:p>
            <a:r>
              <a:rPr lang="en-US" sz="3600" b="1" dirty="0" smtClean="0"/>
              <a:t>MS Excel</a:t>
            </a:r>
          </a:p>
          <a:p>
            <a:pPr marL="342900"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800" dirty="0" smtClean="0"/>
              <a:t>Simple</a:t>
            </a:r>
            <a:r>
              <a:rPr lang="en-US" sz="2800" dirty="0"/>
              <a:t>, relatively </a:t>
            </a:r>
            <a:r>
              <a:rPr lang="en-US" sz="2800" dirty="0" smtClean="0"/>
              <a:t>easy </a:t>
            </a:r>
            <a:r>
              <a:rPr lang="en-US" sz="2800" dirty="0"/>
              <a:t>to </a:t>
            </a:r>
            <a:r>
              <a:rPr lang="en-US" sz="2800" dirty="0" smtClean="0"/>
              <a:t>use</a:t>
            </a:r>
            <a:br>
              <a:rPr lang="en-US" sz="2800" dirty="0" smtClean="0"/>
            </a:br>
            <a:endParaRPr lang="en-US" sz="2800" dirty="0" smtClean="0"/>
          </a:p>
          <a:p>
            <a:pPr marL="800100" lvl="1" indent="-342900">
              <a:buFont typeface="Arial" panose="020B0604020202020204" pitchFamily="34" charset="0"/>
              <a:buChar char="•"/>
            </a:pPr>
            <a:r>
              <a:rPr lang="en-US" sz="2800" dirty="0"/>
              <a:t>P</a:t>
            </a:r>
            <a:r>
              <a:rPr lang="en-US" sz="2800" dirty="0" smtClean="0"/>
              <a:t>art of </a:t>
            </a:r>
            <a:r>
              <a:rPr lang="en-US" sz="2800" dirty="0"/>
              <a:t>MS Office </a:t>
            </a:r>
            <a:r>
              <a:rPr lang="en-US" sz="2400" dirty="0"/>
              <a:t>(No need to purchase additional software)</a:t>
            </a:r>
            <a:endParaRPr lang="en-US" sz="28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123262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3" name="TextBox 2"/>
          <p:cNvSpPr txBox="1"/>
          <p:nvPr/>
        </p:nvSpPr>
        <p:spPr>
          <a:xfrm>
            <a:off x="411480" y="292608"/>
            <a:ext cx="8933688" cy="5478423"/>
          </a:xfrm>
          <a:prstGeom prst="rect">
            <a:avLst/>
          </a:prstGeom>
          <a:noFill/>
        </p:spPr>
        <p:txBody>
          <a:bodyPr wrap="square" rtlCol="0">
            <a:spAutoFit/>
          </a:bodyPr>
          <a:lstStyle/>
          <a:p>
            <a:pPr algn="ctr"/>
            <a:r>
              <a:rPr lang="en-US" sz="4000" b="1" dirty="0" smtClean="0"/>
              <a:t>Snapshot of </a:t>
            </a:r>
            <a:r>
              <a:rPr lang="en-US" sz="4000" b="1" dirty="0" err="1" smtClean="0"/>
              <a:t>Edens</a:t>
            </a:r>
            <a:r>
              <a:rPr lang="en-US" sz="4000" b="1" dirty="0" smtClean="0"/>
              <a:t> Library</a:t>
            </a:r>
          </a:p>
          <a:p>
            <a:pPr lvl="2"/>
            <a:endParaRPr lang="en-US" dirty="0" smtClean="0"/>
          </a:p>
          <a:p>
            <a:pPr marL="285750" indent="-285750">
              <a:buFont typeface="Arial" panose="020B0604020202020204" pitchFamily="34" charset="0"/>
              <a:buChar char="•"/>
            </a:pPr>
            <a:endParaRPr lang="en-US" sz="2800" dirty="0" smtClean="0"/>
          </a:p>
          <a:p>
            <a:pPr marL="285750" indent="-285750">
              <a:lnSpc>
                <a:spcPct val="150000"/>
              </a:lnSpc>
              <a:buFont typeface="Arial" panose="020B0604020202020204" pitchFamily="34" charset="0"/>
              <a:buChar char="•"/>
            </a:pPr>
            <a:r>
              <a:rPr lang="en-US" sz="2800" b="1" dirty="0" smtClean="0"/>
              <a:t>Five (5) </a:t>
            </a:r>
            <a:r>
              <a:rPr lang="en-US" sz="2800" b="1" dirty="0"/>
              <a:t>full-time, </a:t>
            </a:r>
            <a:r>
              <a:rPr lang="en-US" sz="2800" b="1" dirty="0" smtClean="0"/>
              <a:t>professional librarians</a:t>
            </a:r>
          </a:p>
          <a:p>
            <a:pPr marL="742950" lvl="1" indent="-285750">
              <a:lnSpc>
                <a:spcPct val="150000"/>
              </a:lnSpc>
              <a:buFont typeface="Arial" panose="020B0604020202020204" pitchFamily="34" charset="0"/>
              <a:buChar char="•"/>
            </a:pPr>
            <a:r>
              <a:rPr lang="en-US" sz="2400" i="1" dirty="0" smtClean="0"/>
              <a:t>Director/Periodicals Librarian</a:t>
            </a:r>
          </a:p>
          <a:p>
            <a:pPr marL="742950" lvl="1" indent="-285750">
              <a:lnSpc>
                <a:spcPct val="150000"/>
              </a:lnSpc>
              <a:buFont typeface="Arial" panose="020B0604020202020204" pitchFamily="34" charset="0"/>
              <a:buChar char="•"/>
            </a:pPr>
            <a:r>
              <a:rPr lang="en-US" sz="2400" i="1" dirty="0" smtClean="0"/>
              <a:t>Head </a:t>
            </a:r>
            <a:r>
              <a:rPr lang="en-US" sz="2400" i="1" dirty="0"/>
              <a:t>Research &amp; Instruction Librarian/Web Manager </a:t>
            </a:r>
            <a:r>
              <a:rPr lang="en-US" sz="2400" i="1" dirty="0" smtClean="0"/>
              <a:t>	</a:t>
            </a:r>
            <a:endParaRPr lang="en-US" sz="2800" b="1" i="1" dirty="0" smtClean="0"/>
          </a:p>
          <a:p>
            <a:pPr marL="742950" lvl="1" indent="-285750">
              <a:lnSpc>
                <a:spcPct val="150000"/>
              </a:lnSpc>
              <a:buFont typeface="Arial" panose="020B0604020202020204" pitchFamily="34" charset="0"/>
              <a:buChar char="•"/>
            </a:pPr>
            <a:r>
              <a:rPr lang="en-US" sz="2400" i="1" dirty="0" smtClean="0"/>
              <a:t>Collection </a:t>
            </a:r>
            <a:r>
              <a:rPr lang="en-US" sz="2400" i="1" dirty="0"/>
              <a:t>Development/Social Media </a:t>
            </a:r>
            <a:r>
              <a:rPr lang="en-US" sz="2400" i="1" dirty="0" smtClean="0"/>
              <a:t>Librarian</a:t>
            </a:r>
          </a:p>
          <a:p>
            <a:pPr marL="742950" lvl="1" indent="-285750">
              <a:lnSpc>
                <a:spcPct val="150000"/>
              </a:lnSpc>
              <a:buFont typeface="Arial" panose="020B0604020202020204" pitchFamily="34" charset="0"/>
              <a:buChar char="•"/>
            </a:pPr>
            <a:r>
              <a:rPr lang="en-US" sz="2400" i="1" dirty="0" smtClean="0"/>
              <a:t>Circulation/ILL </a:t>
            </a:r>
            <a:r>
              <a:rPr lang="en-US" sz="2400" i="1" dirty="0" smtClean="0"/>
              <a:t>Librarian</a:t>
            </a:r>
          </a:p>
          <a:p>
            <a:pPr marL="742950" lvl="1" indent="-285750">
              <a:lnSpc>
                <a:spcPct val="150000"/>
              </a:lnSpc>
              <a:buFont typeface="Arial" panose="020B0604020202020204" pitchFamily="34" charset="0"/>
              <a:buChar char="•"/>
            </a:pPr>
            <a:r>
              <a:rPr lang="en-US" sz="2400" i="1" dirty="0" smtClean="0"/>
              <a:t>Educational Technology Specialist</a:t>
            </a:r>
            <a:endParaRPr lang="en-US" sz="2400" i="1" dirty="0" smtClean="0"/>
          </a:p>
          <a:p>
            <a:pPr marL="285750" indent="-285750">
              <a:lnSpc>
                <a:spcPct val="150000"/>
              </a:lnSpc>
              <a:buFont typeface="Arial" panose="020B0604020202020204" pitchFamily="34" charset="0"/>
              <a:buChar char="•"/>
            </a:pPr>
            <a:r>
              <a:rPr lang="en-US" sz="2800" b="1" dirty="0" smtClean="0"/>
              <a:t>Fleet </a:t>
            </a:r>
            <a:r>
              <a:rPr lang="en-US" sz="2800" b="1" dirty="0"/>
              <a:t>of life-saving student workers!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4769" y="445008"/>
            <a:ext cx="2863497" cy="2484505"/>
          </a:xfrm>
          <a:prstGeom prst="rect">
            <a:avLst/>
          </a:prstGeom>
          <a:ln w="38100" cap="sq">
            <a:solidFill>
              <a:srgbClr val="000000"/>
            </a:solidFill>
            <a:prstDash val="solid"/>
            <a:miter lim="800000"/>
          </a:ln>
          <a:effectLst>
            <a:outerShdw blurRad="177800" dist="38100" dir="8100000" sx="103000" sy="103000" algn="tr" rotWithShape="0">
              <a:prstClr val="black">
                <a:alpha val="40000"/>
              </a:prstClr>
            </a:outerShdw>
          </a:effectLst>
        </p:spPr>
      </p:pic>
    </p:spTree>
    <p:extLst>
      <p:ext uri="{BB962C8B-B14F-4D97-AF65-F5344CB8AC3E}">
        <p14:creationId xmlns:p14="http://schemas.microsoft.com/office/powerpoint/2010/main" val="991500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7301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35248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923330"/>
          </a:xfrm>
          <a:prstGeom prst="rect">
            <a:avLst/>
          </a:prstGeom>
          <a:noFill/>
        </p:spPr>
        <p:txBody>
          <a:bodyPr wrap="square" rtlCol="0">
            <a:spAutoFit/>
          </a:bodyPr>
          <a:lstStyle/>
          <a:p>
            <a:pPr algn="ctr"/>
            <a:r>
              <a:rPr lang="en-US" sz="5400" b="1" dirty="0" smtClean="0"/>
              <a:t>Results</a:t>
            </a:r>
            <a:endParaRPr lang="en-US" sz="28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4" name="TextBox 3"/>
          <p:cNvSpPr txBox="1"/>
          <p:nvPr/>
        </p:nvSpPr>
        <p:spPr>
          <a:xfrm>
            <a:off x="856384" y="1792065"/>
            <a:ext cx="8409132" cy="4154984"/>
          </a:xfrm>
          <a:prstGeom prst="rect">
            <a:avLst/>
          </a:prstGeom>
          <a:noFill/>
        </p:spPr>
        <p:txBody>
          <a:bodyPr wrap="square" rtlCol="0">
            <a:spAutoFit/>
          </a:bodyPr>
          <a:lstStyle/>
          <a:p>
            <a:pPr algn="ctr"/>
            <a:r>
              <a:rPr lang="en-US" sz="2800" dirty="0" smtClean="0"/>
              <a:t>Out of 425 Syllabi…</a:t>
            </a:r>
          </a:p>
          <a:p>
            <a:pPr algn="ctr"/>
            <a:endParaRPr lang="en-US" sz="2800" dirty="0"/>
          </a:p>
          <a:p>
            <a:pPr marL="342900" indent="-342900">
              <a:buFont typeface="Arial" panose="020B0604020202020204" pitchFamily="34" charset="0"/>
              <a:buChar char="•"/>
            </a:pPr>
            <a:r>
              <a:rPr lang="en-US" sz="3200" b="1" dirty="0" smtClean="0"/>
              <a:t>209</a:t>
            </a:r>
            <a:r>
              <a:rPr lang="en-US" sz="2400" dirty="0" smtClean="0"/>
              <a:t> (49%) made NO reference to any of the words on the list</a:t>
            </a:r>
          </a:p>
          <a:p>
            <a:pPr marL="342900" indent="-342900">
              <a:buFont typeface="Arial" panose="020B0604020202020204" pitchFamily="34" charset="0"/>
              <a:buChar char="•"/>
            </a:pPr>
            <a:r>
              <a:rPr lang="en-US" sz="3200" b="1" dirty="0" smtClean="0"/>
              <a:t>216</a:t>
            </a:r>
            <a:r>
              <a:rPr lang="en-US" sz="2400" dirty="0" smtClean="0"/>
              <a:t> (51%) made reference to at </a:t>
            </a:r>
            <a:r>
              <a:rPr lang="en-US" sz="2400" dirty="0"/>
              <a:t>least one of the words on the </a:t>
            </a:r>
            <a:r>
              <a:rPr lang="en-US" sz="2400" dirty="0" smtClean="0"/>
              <a:t>list</a:t>
            </a:r>
          </a:p>
          <a:p>
            <a:pPr algn="ctr"/>
            <a:endParaRPr lang="en-US" sz="2400" dirty="0"/>
          </a:p>
          <a:p>
            <a:pPr algn="ctr"/>
            <a:r>
              <a:rPr lang="en-US" sz="2400" dirty="0" smtClean="0"/>
              <a:t>425 – 209 = 216</a:t>
            </a:r>
          </a:p>
          <a:p>
            <a:pPr algn="ctr"/>
            <a:r>
              <a:rPr lang="en-US" sz="2400" dirty="0" smtClean="0"/>
              <a:t/>
            </a:r>
            <a:br>
              <a:rPr lang="en-US" sz="2400" dirty="0" smtClean="0"/>
            </a:br>
            <a:r>
              <a:rPr lang="en-US" sz="2400" b="1" dirty="0" smtClean="0"/>
              <a:t>[Filter 1]</a:t>
            </a:r>
            <a:endParaRPr lang="en-US" b="1" dirty="0"/>
          </a:p>
        </p:txBody>
      </p:sp>
    </p:spTree>
    <p:extLst>
      <p:ext uri="{BB962C8B-B14F-4D97-AF65-F5344CB8AC3E}">
        <p14:creationId xmlns:p14="http://schemas.microsoft.com/office/powerpoint/2010/main" val="3641913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923330"/>
          </a:xfrm>
          <a:prstGeom prst="rect">
            <a:avLst/>
          </a:prstGeom>
          <a:noFill/>
        </p:spPr>
        <p:txBody>
          <a:bodyPr wrap="square" rtlCol="0">
            <a:spAutoFit/>
          </a:bodyPr>
          <a:lstStyle/>
          <a:p>
            <a:pPr algn="ctr"/>
            <a:r>
              <a:rPr lang="en-US" sz="5400" b="1" dirty="0" smtClean="0"/>
              <a:t>Results</a:t>
            </a:r>
            <a:endParaRPr lang="en-US" sz="28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15" name="TextBox 14"/>
          <p:cNvSpPr txBox="1"/>
          <p:nvPr/>
        </p:nvSpPr>
        <p:spPr>
          <a:xfrm>
            <a:off x="120699" y="1662525"/>
            <a:ext cx="9436100" cy="4001095"/>
          </a:xfrm>
          <a:prstGeom prst="rect">
            <a:avLst/>
          </a:prstGeom>
          <a:noFill/>
        </p:spPr>
        <p:txBody>
          <a:bodyPr wrap="square" rtlCol="0">
            <a:spAutoFit/>
          </a:bodyPr>
          <a:lstStyle/>
          <a:p>
            <a:pPr lvl="1" algn="ctr"/>
            <a:r>
              <a:rPr lang="en-US" sz="2800" dirty="0" smtClean="0"/>
              <a:t>Of those 216 Syllabi…</a:t>
            </a:r>
          </a:p>
          <a:p>
            <a:pPr marL="742950" lvl="1" indent="-285750" algn="ctr">
              <a:buFont typeface="Arial" panose="020B0604020202020204" pitchFamily="34" charset="0"/>
              <a:buChar char="•"/>
            </a:pPr>
            <a:endParaRPr lang="en-US" dirty="0" smtClean="0"/>
          </a:p>
          <a:p>
            <a:pPr marL="742950" lvl="1" indent="-285750">
              <a:buFont typeface="Arial" panose="020B0604020202020204" pitchFamily="34" charset="0"/>
              <a:buChar char="•"/>
            </a:pPr>
            <a:r>
              <a:rPr lang="en-US" sz="3200" b="1" dirty="0" smtClean="0"/>
              <a:t>46</a:t>
            </a:r>
            <a:r>
              <a:rPr lang="en-US" sz="2400" dirty="0" smtClean="0"/>
              <a:t> (21%) make </a:t>
            </a:r>
            <a:r>
              <a:rPr lang="en-US" sz="2400" dirty="0"/>
              <a:t>only a Non-Related (N-REL) reference to the </a:t>
            </a:r>
            <a:r>
              <a:rPr lang="en-US" sz="2400" dirty="0" smtClean="0"/>
              <a:t>library, and no </a:t>
            </a:r>
            <a:r>
              <a:rPr lang="en-US" sz="2400" dirty="0"/>
              <a:t>reference to </a:t>
            </a:r>
            <a:r>
              <a:rPr lang="en-US" sz="2400" dirty="0" smtClean="0"/>
              <a:t>any </a:t>
            </a:r>
            <a:r>
              <a:rPr lang="en-US" sz="2400" dirty="0"/>
              <a:t>of the other words I searched </a:t>
            </a:r>
          </a:p>
          <a:p>
            <a:pPr marL="742950" lvl="1" indent="-285750" algn="ctr">
              <a:buFont typeface="Arial" panose="020B0604020202020204" pitchFamily="34" charset="0"/>
              <a:buChar char="•"/>
            </a:pPr>
            <a:r>
              <a:rPr lang="en-US" sz="3200" b="1" dirty="0" smtClean="0"/>
              <a:t>170</a:t>
            </a:r>
            <a:r>
              <a:rPr lang="en-US" sz="2400" dirty="0" smtClean="0"/>
              <a:t> (79%) either </a:t>
            </a:r>
            <a:r>
              <a:rPr lang="en-US" sz="2400" dirty="0"/>
              <a:t>make a Related (REL) reference to the library </a:t>
            </a:r>
            <a:r>
              <a:rPr lang="en-US" sz="2400" b="1" i="1" u="sng" dirty="0" smtClean="0"/>
              <a:t>OR</a:t>
            </a:r>
            <a:r>
              <a:rPr lang="en-US" sz="2400" dirty="0" smtClean="0"/>
              <a:t> to </a:t>
            </a:r>
            <a:r>
              <a:rPr lang="en-US" sz="2400" dirty="0"/>
              <a:t>one or more of the other words I searched </a:t>
            </a:r>
            <a:r>
              <a:rPr lang="en-US" sz="2400" dirty="0" smtClean="0"/>
              <a:t/>
            </a:r>
            <a:br>
              <a:rPr lang="en-US" sz="2400" dirty="0" smtClean="0"/>
            </a:br>
            <a:r>
              <a:rPr lang="en-US" sz="2400" dirty="0" smtClean="0"/>
              <a:t>				     </a:t>
            </a:r>
            <a:br>
              <a:rPr lang="en-US" sz="2400" dirty="0" smtClean="0"/>
            </a:br>
            <a:r>
              <a:rPr lang="en-US" sz="2400" dirty="0" smtClean="0"/>
              <a:t>216 – 46 = 170</a:t>
            </a:r>
            <a:br>
              <a:rPr lang="en-US" sz="2400" dirty="0" smtClean="0"/>
            </a:br>
            <a:r>
              <a:rPr lang="en-US" sz="2400" dirty="0" smtClean="0"/>
              <a:t/>
            </a:r>
            <a:br>
              <a:rPr lang="en-US" sz="2400" dirty="0" smtClean="0"/>
            </a:br>
            <a:r>
              <a:rPr lang="en-US" sz="2400" b="1" dirty="0" smtClean="0"/>
              <a:t>[Filter 2]</a:t>
            </a:r>
            <a:endParaRPr lang="en-US" sz="1200" b="1" dirty="0"/>
          </a:p>
        </p:txBody>
      </p:sp>
    </p:spTree>
    <p:extLst>
      <p:ext uri="{BB962C8B-B14F-4D97-AF65-F5344CB8AC3E}">
        <p14:creationId xmlns:p14="http://schemas.microsoft.com/office/powerpoint/2010/main" val="4263400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2053" y="278295"/>
            <a:ext cx="5817705" cy="1200329"/>
          </a:xfrm>
          <a:prstGeom prst="rect">
            <a:avLst/>
          </a:prstGeom>
          <a:noFill/>
        </p:spPr>
        <p:txBody>
          <a:bodyPr wrap="square" rtlCol="0">
            <a:spAutoFit/>
          </a:bodyPr>
          <a:lstStyle/>
          <a:p>
            <a:pPr algn="ctr"/>
            <a:r>
              <a:rPr lang="en-US" sz="4400" b="1" dirty="0" smtClean="0"/>
              <a:t>Word References</a:t>
            </a:r>
            <a:br>
              <a:rPr lang="en-US" sz="4400" b="1" dirty="0" smtClean="0"/>
            </a:br>
            <a:r>
              <a:rPr lang="en-US" sz="2800" i="1" dirty="0" smtClean="0"/>
              <a:t>Out of those 170 Syllabi…</a:t>
            </a:r>
            <a:endParaRPr lang="en-US" i="1" dirty="0"/>
          </a:p>
        </p:txBody>
      </p:sp>
      <p:graphicFrame>
        <p:nvGraphicFramePr>
          <p:cNvPr id="4" name="Table 3"/>
          <p:cNvGraphicFramePr>
            <a:graphicFrameLocks noGrp="1"/>
          </p:cNvGraphicFramePr>
          <p:nvPr>
            <p:extLst>
              <p:ext uri="{D42A27DB-BD31-4B8C-83A1-F6EECF244321}">
                <p14:modId xmlns:p14="http://schemas.microsoft.com/office/powerpoint/2010/main" val="3785253419"/>
              </p:ext>
            </p:extLst>
          </p:nvPr>
        </p:nvGraphicFramePr>
        <p:xfrm>
          <a:off x="463827" y="1696278"/>
          <a:ext cx="8808762" cy="4536371"/>
        </p:xfrm>
        <a:graphic>
          <a:graphicData uri="http://schemas.openxmlformats.org/drawingml/2006/table">
            <a:tbl>
              <a:tblPr firstRow="1" firstCol="1" bandRow="1">
                <a:tableStyleId>{616DA210-FB5B-4158-B5E0-FEB733F419BA}</a:tableStyleId>
              </a:tblPr>
              <a:tblGrid>
                <a:gridCol w="835523"/>
                <a:gridCol w="1262047"/>
                <a:gridCol w="4025141"/>
                <a:gridCol w="2686051"/>
              </a:tblGrid>
              <a:tr h="648053">
                <a:tc>
                  <a:txBody>
                    <a:bodyPr/>
                    <a:lstStyle/>
                    <a:p>
                      <a:pPr marL="0" marR="0" algn="ctr">
                        <a:lnSpc>
                          <a:spcPct val="107000"/>
                        </a:lnSpc>
                        <a:spcBef>
                          <a:spcPts val="0"/>
                        </a:spcBef>
                        <a:spcAft>
                          <a:spcPts val="0"/>
                        </a:spcAft>
                      </a:pPr>
                      <a:r>
                        <a:rPr lang="en-US" sz="2800" dirty="0" smtClean="0">
                          <a:effectLst/>
                          <a:latin typeface="+mn-lt"/>
                          <a:ea typeface="+mn-ea"/>
                          <a:cs typeface="+mn-cs"/>
                        </a:rPr>
                        <a:t>122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b="0" dirty="0">
                          <a:effectLst/>
                        </a:rPr>
                        <a:t>or </a:t>
                      </a:r>
                      <a:r>
                        <a:rPr lang="en-US" sz="2000" b="0" dirty="0" smtClean="0">
                          <a:effectLst/>
                        </a:rPr>
                        <a:t>72 </a:t>
                      </a:r>
                      <a:r>
                        <a:rPr lang="en-US" sz="2000" b="0" dirty="0">
                          <a:effectLst/>
                        </a:rPr>
                        <a: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0" dirty="0">
                          <a:effectLst/>
                        </a:rPr>
                        <a:t>make </a:t>
                      </a:r>
                      <a:r>
                        <a:rPr lang="en-US" sz="1800" b="0" dirty="0" smtClean="0">
                          <a:effectLst/>
                        </a:rPr>
                        <a:t>(REL) reference </a:t>
                      </a:r>
                      <a:r>
                        <a:rPr lang="en-US" sz="1800" b="0" dirty="0">
                          <a:effectLst/>
                        </a:rPr>
                        <a:t>to the word…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b="0" dirty="0">
                          <a:effectLst/>
                        </a:rPr>
                        <a:t>LIBRARY </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48053">
                <a:tc>
                  <a:txBody>
                    <a:bodyPr/>
                    <a:lstStyle/>
                    <a:p>
                      <a:pPr marL="0" marR="0" algn="ctr">
                        <a:lnSpc>
                          <a:spcPct val="107000"/>
                        </a:lnSpc>
                        <a:spcBef>
                          <a:spcPts val="0"/>
                        </a:spcBef>
                        <a:spcAft>
                          <a:spcPts val="0"/>
                        </a:spcAft>
                      </a:pPr>
                      <a:r>
                        <a:rPr lang="en-US" sz="2800" dirty="0" smtClean="0">
                          <a:effectLst/>
                          <a:latin typeface="+mn-lt"/>
                          <a:ea typeface="+mn-ea"/>
                          <a:cs typeface="+mn-cs"/>
                        </a:rPr>
                        <a:t>61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or </a:t>
                      </a:r>
                      <a:r>
                        <a:rPr lang="en-US" sz="2000" dirty="0" smtClean="0">
                          <a:effectLst/>
                        </a:rPr>
                        <a:t>36 </a:t>
                      </a: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make reference to the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JOURNAL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48053">
                <a:tc>
                  <a:txBody>
                    <a:bodyPr/>
                    <a:lstStyle/>
                    <a:p>
                      <a:pPr marL="0" marR="0" algn="ctr">
                        <a:lnSpc>
                          <a:spcPct val="107000"/>
                        </a:lnSpc>
                        <a:spcBef>
                          <a:spcPts val="0"/>
                        </a:spcBef>
                        <a:spcAft>
                          <a:spcPts val="0"/>
                        </a:spcAft>
                      </a:pPr>
                      <a:r>
                        <a:rPr lang="en-US" sz="2800" dirty="0" smtClean="0">
                          <a:effectLst/>
                        </a:rPr>
                        <a:t>33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or </a:t>
                      </a:r>
                      <a:r>
                        <a:rPr lang="en-US" sz="2000" dirty="0" smtClean="0">
                          <a:effectLst/>
                        </a:rPr>
                        <a:t>19 </a:t>
                      </a: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make reference to the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SCHOLARLY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48053">
                <a:tc>
                  <a:txBody>
                    <a:bodyPr/>
                    <a:lstStyle/>
                    <a:p>
                      <a:pPr marL="0" marR="0" algn="ctr">
                        <a:lnSpc>
                          <a:spcPct val="107000"/>
                        </a:lnSpc>
                        <a:spcBef>
                          <a:spcPts val="0"/>
                        </a:spcBef>
                        <a:spcAft>
                          <a:spcPts val="0"/>
                        </a:spcAft>
                      </a:pPr>
                      <a:r>
                        <a:rPr lang="en-US" sz="2800" dirty="0" smtClean="0">
                          <a:effectLst/>
                        </a:rPr>
                        <a:t>19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or </a:t>
                      </a:r>
                      <a:r>
                        <a:rPr lang="en-US" sz="2000" dirty="0" smtClean="0">
                          <a:effectLst/>
                        </a:rPr>
                        <a:t>11 </a:t>
                      </a: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make reference to the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DATABASE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48053">
                <a:tc>
                  <a:txBody>
                    <a:bodyPr/>
                    <a:lstStyle/>
                    <a:p>
                      <a:pPr marL="0" marR="0" algn="ctr">
                        <a:lnSpc>
                          <a:spcPct val="107000"/>
                        </a:lnSpc>
                        <a:spcBef>
                          <a:spcPts val="0"/>
                        </a:spcBef>
                        <a:spcAft>
                          <a:spcPts val="0"/>
                        </a:spcAft>
                      </a:pPr>
                      <a:r>
                        <a:rPr lang="en-US" sz="2800" dirty="0" smtClean="0">
                          <a:effectLst/>
                          <a:latin typeface="+mn-lt"/>
                          <a:ea typeface="+mn-ea"/>
                          <a:cs typeface="+mn-cs"/>
                        </a:rPr>
                        <a:t>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or </a:t>
                      </a:r>
                      <a:r>
                        <a:rPr lang="en-US" sz="2000" dirty="0" smtClean="0">
                          <a:effectLst/>
                        </a:rPr>
                        <a:t>8 </a:t>
                      </a: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make reference to the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LIBRARIAN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48053">
                <a:tc>
                  <a:txBody>
                    <a:bodyPr/>
                    <a:lstStyle/>
                    <a:p>
                      <a:pPr marL="0" marR="0" algn="ctr">
                        <a:lnSpc>
                          <a:spcPct val="107000"/>
                        </a:lnSpc>
                        <a:spcBef>
                          <a:spcPts val="0"/>
                        </a:spcBef>
                        <a:spcAft>
                          <a:spcPts val="0"/>
                        </a:spcAft>
                      </a:pPr>
                      <a:r>
                        <a:rPr lang="en-US" sz="2800" dirty="0" smtClean="0">
                          <a:effectLst/>
                          <a:latin typeface="+mn-lt"/>
                          <a:ea typeface="+mn-ea"/>
                          <a:cs typeface="+mn-cs"/>
                        </a:rPr>
                        <a:t>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or </a:t>
                      </a:r>
                      <a:r>
                        <a:rPr lang="en-US" sz="2000" dirty="0" smtClean="0">
                          <a:effectLst/>
                        </a:rPr>
                        <a:t>5 </a:t>
                      </a: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make reference to the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PEER-REVIEWED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48053">
                <a:tc>
                  <a:txBody>
                    <a:bodyPr/>
                    <a:lstStyle/>
                    <a:p>
                      <a:pPr marL="0" marR="0" algn="ctr">
                        <a:lnSpc>
                          <a:spcPct val="107000"/>
                        </a:lnSpc>
                        <a:spcBef>
                          <a:spcPts val="0"/>
                        </a:spcBef>
                        <a:spcAft>
                          <a:spcPts val="0"/>
                        </a:spcAft>
                      </a:pPr>
                      <a:r>
                        <a:rPr lang="en-US" sz="2800" dirty="0" smtClean="0">
                          <a:effectLst/>
                          <a:latin typeface="+mn-lt"/>
                          <a:ea typeface="+mn-ea"/>
                          <a:cs typeface="+mn-cs"/>
                        </a:rPr>
                        <a:t>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or </a:t>
                      </a:r>
                      <a:r>
                        <a:rPr lang="en-US" sz="2000" dirty="0" smtClean="0">
                          <a:effectLst/>
                        </a:rPr>
                        <a:t>4 </a:t>
                      </a: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make reference to the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LITERATURE REVIEW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2080823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923330"/>
          </a:xfrm>
          <a:prstGeom prst="rect">
            <a:avLst/>
          </a:prstGeom>
          <a:noFill/>
        </p:spPr>
        <p:txBody>
          <a:bodyPr wrap="square" rtlCol="0">
            <a:spAutoFit/>
          </a:bodyPr>
          <a:lstStyle/>
          <a:p>
            <a:pPr algn="ctr"/>
            <a:r>
              <a:rPr lang="en-US" sz="5400" b="1" dirty="0" smtClean="0"/>
              <a:t>Results</a:t>
            </a:r>
            <a:endParaRPr lang="en-US" sz="28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15" name="TextBox 14"/>
          <p:cNvSpPr txBox="1"/>
          <p:nvPr/>
        </p:nvSpPr>
        <p:spPr>
          <a:xfrm>
            <a:off x="457200" y="2058765"/>
            <a:ext cx="8724900" cy="3016210"/>
          </a:xfrm>
          <a:prstGeom prst="rect">
            <a:avLst/>
          </a:prstGeom>
          <a:noFill/>
        </p:spPr>
        <p:txBody>
          <a:bodyPr wrap="square" rtlCol="0">
            <a:spAutoFit/>
          </a:bodyPr>
          <a:lstStyle/>
          <a:p>
            <a:pPr lvl="1" algn="ctr"/>
            <a:r>
              <a:rPr lang="en-US" sz="3600" dirty="0" smtClean="0"/>
              <a:t>Of those 170 Syllabi…</a:t>
            </a:r>
          </a:p>
          <a:p>
            <a:pPr marL="742950" lvl="1" indent="-285750" algn="ctr">
              <a:buFont typeface="Arial" panose="020B0604020202020204" pitchFamily="34" charset="0"/>
              <a:buChar char="•"/>
            </a:pPr>
            <a:endParaRPr lang="en-US" sz="2400" dirty="0" smtClean="0"/>
          </a:p>
          <a:p>
            <a:pPr marL="742950" lvl="1" indent="-285750" algn="ctr">
              <a:buFont typeface="Arial" panose="020B0604020202020204" pitchFamily="34" charset="0"/>
              <a:buChar char="•"/>
            </a:pPr>
            <a:r>
              <a:rPr lang="en-US" sz="2800" smtClean="0"/>
              <a:t>28 (16%) had </a:t>
            </a:r>
            <a:r>
              <a:rPr lang="en-US" sz="2800" dirty="0" smtClean="0"/>
              <a:t>received library instruction</a:t>
            </a:r>
            <a:br>
              <a:rPr lang="en-US" sz="2800" dirty="0" smtClean="0"/>
            </a:br>
            <a:r>
              <a:rPr lang="en-US" sz="2800" dirty="0" smtClean="0"/>
              <a:t/>
            </a:r>
            <a:br>
              <a:rPr lang="en-US" sz="2800" dirty="0" smtClean="0"/>
            </a:br>
            <a:r>
              <a:rPr lang="en-US" sz="2800" dirty="0" smtClean="0"/>
              <a:t>(170 – 28 = 142)</a:t>
            </a:r>
            <a:br>
              <a:rPr lang="en-US" sz="2800" dirty="0" smtClean="0"/>
            </a:br>
            <a:r>
              <a:rPr lang="en-US" sz="2200" dirty="0" smtClean="0"/>
              <a:t/>
            </a:r>
            <a:br>
              <a:rPr lang="en-US" sz="2200" dirty="0" smtClean="0"/>
            </a:br>
            <a:r>
              <a:rPr lang="en-US" sz="2400" b="1" dirty="0" smtClean="0"/>
              <a:t>[Filter 3]</a:t>
            </a:r>
            <a:endParaRPr lang="en-US" sz="1200" b="1" dirty="0"/>
          </a:p>
        </p:txBody>
      </p:sp>
    </p:spTree>
    <p:extLst>
      <p:ext uri="{BB962C8B-B14F-4D97-AF65-F5344CB8AC3E}">
        <p14:creationId xmlns:p14="http://schemas.microsoft.com/office/powerpoint/2010/main" val="2441860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923330"/>
          </a:xfrm>
          <a:prstGeom prst="rect">
            <a:avLst/>
          </a:prstGeom>
          <a:noFill/>
        </p:spPr>
        <p:txBody>
          <a:bodyPr wrap="square" rtlCol="0">
            <a:spAutoFit/>
          </a:bodyPr>
          <a:lstStyle/>
          <a:p>
            <a:pPr algn="ctr"/>
            <a:r>
              <a:rPr lang="en-US" sz="5400" b="1" dirty="0" smtClean="0"/>
              <a:t>Results</a:t>
            </a:r>
            <a:endParaRPr lang="en-US" sz="28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15" name="TextBox 14"/>
          <p:cNvSpPr txBox="1"/>
          <p:nvPr/>
        </p:nvSpPr>
        <p:spPr>
          <a:xfrm>
            <a:off x="457200" y="1708692"/>
            <a:ext cx="8724900" cy="4154984"/>
          </a:xfrm>
          <a:prstGeom prst="rect">
            <a:avLst/>
          </a:prstGeom>
          <a:noFill/>
        </p:spPr>
        <p:txBody>
          <a:bodyPr wrap="square" rtlCol="0">
            <a:spAutoFit/>
          </a:bodyPr>
          <a:lstStyle/>
          <a:p>
            <a:pPr lvl="1" algn="ctr"/>
            <a:r>
              <a:rPr lang="en-US" sz="3200" dirty="0" smtClean="0"/>
              <a:t>Of those 142 Syllabi…</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800" b="1" dirty="0" smtClean="0"/>
              <a:t>53</a:t>
            </a:r>
            <a:r>
              <a:rPr lang="en-US" sz="2400" dirty="0" smtClean="0"/>
              <a:t> </a:t>
            </a:r>
            <a:r>
              <a:rPr lang="en-US" sz="2400" dirty="0"/>
              <a:t>(37 percent) make reference to the library in the context of </a:t>
            </a:r>
            <a:r>
              <a:rPr lang="en-US" sz="2400" u="sng" dirty="0" smtClean="0"/>
              <a:t>Course Reserves</a:t>
            </a:r>
            <a:r>
              <a:rPr lang="en-US" sz="2400" dirty="0" smtClean="0"/>
              <a:t> </a:t>
            </a:r>
            <a:r>
              <a:rPr lang="en-US" sz="2400" dirty="0"/>
              <a:t>(They may have made references to other </a:t>
            </a:r>
            <a:r>
              <a:rPr lang="en-US" sz="2400" dirty="0" smtClean="0"/>
              <a:t>words on the list also)</a:t>
            </a:r>
          </a:p>
          <a:p>
            <a:pPr marL="800100" lvl="1" indent="-342900">
              <a:buFont typeface="Arial" panose="020B0604020202020204" pitchFamily="34" charset="0"/>
              <a:buChar char="•"/>
            </a:pPr>
            <a:r>
              <a:rPr lang="en-US" sz="2000" i="1" dirty="0" smtClean="0"/>
              <a:t>Of </a:t>
            </a:r>
            <a:r>
              <a:rPr lang="en-US" sz="2000" i="1" dirty="0"/>
              <a:t>particular </a:t>
            </a:r>
            <a:r>
              <a:rPr lang="en-US" sz="2000" i="1" dirty="0" smtClean="0"/>
              <a:t>note: two </a:t>
            </a:r>
            <a:r>
              <a:rPr lang="en-US" sz="2000" i="1" dirty="0"/>
              <a:t>ENG 261 course syllabi each made 15 such </a:t>
            </a:r>
            <a:r>
              <a:rPr lang="en-US" sz="2000" i="1" dirty="0" smtClean="0"/>
              <a:t>references. This </a:t>
            </a:r>
            <a:r>
              <a:rPr lang="en-US" sz="2000" i="1" dirty="0"/>
              <a:t>information could potentially be very helpful </a:t>
            </a:r>
            <a:r>
              <a:rPr lang="en-US" sz="2000" i="1" dirty="0" smtClean="0"/>
              <a:t>for </a:t>
            </a:r>
            <a:r>
              <a:rPr lang="en-US" sz="2000" i="1" dirty="0"/>
              <a:t>Collection Development </a:t>
            </a:r>
            <a:endParaRPr lang="en-US" sz="2000" i="1" dirty="0" smtClean="0"/>
          </a:p>
          <a:p>
            <a:pPr marL="342900" indent="-342900">
              <a:buFont typeface="Arial" panose="020B0604020202020204" pitchFamily="34" charset="0"/>
              <a:buChar char="•"/>
            </a:pPr>
            <a:r>
              <a:rPr lang="en-US" sz="2800" b="1" dirty="0" smtClean="0"/>
              <a:t>6</a:t>
            </a:r>
            <a:r>
              <a:rPr lang="en-US" sz="2400" dirty="0" smtClean="0"/>
              <a:t> </a:t>
            </a:r>
            <a:r>
              <a:rPr lang="en-US" sz="2400" dirty="0"/>
              <a:t>(4 percent) make reference to the library in the context of </a:t>
            </a:r>
            <a:r>
              <a:rPr lang="en-US" sz="2400" u="sng" dirty="0"/>
              <a:t>Citation Help</a:t>
            </a:r>
            <a:r>
              <a:rPr lang="en-US" sz="2400" dirty="0"/>
              <a:t> (They may have made references to other words </a:t>
            </a:r>
            <a:r>
              <a:rPr lang="en-US" sz="2400" dirty="0" smtClean="0"/>
              <a:t>on the list also)</a:t>
            </a:r>
            <a:endParaRPr lang="en-US" sz="2400" b="1" dirty="0"/>
          </a:p>
        </p:txBody>
      </p:sp>
    </p:spTree>
    <p:extLst>
      <p:ext uri="{BB962C8B-B14F-4D97-AF65-F5344CB8AC3E}">
        <p14:creationId xmlns:p14="http://schemas.microsoft.com/office/powerpoint/2010/main" val="2102450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444500"/>
            <a:ext cx="8851900" cy="923330"/>
          </a:xfrm>
          <a:prstGeom prst="rect">
            <a:avLst/>
          </a:prstGeom>
          <a:noFill/>
        </p:spPr>
        <p:txBody>
          <a:bodyPr wrap="square" rtlCol="0">
            <a:spAutoFit/>
          </a:bodyPr>
          <a:lstStyle/>
          <a:p>
            <a:pPr algn="ctr"/>
            <a:r>
              <a:rPr lang="en-US" sz="5400" b="1" dirty="0" smtClean="0"/>
              <a:t>Results</a:t>
            </a:r>
            <a:endParaRPr lang="en-US" sz="28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15" name="TextBox 14"/>
          <p:cNvSpPr txBox="1"/>
          <p:nvPr/>
        </p:nvSpPr>
        <p:spPr>
          <a:xfrm>
            <a:off x="457200" y="1708692"/>
            <a:ext cx="8724900" cy="4462760"/>
          </a:xfrm>
          <a:prstGeom prst="rect">
            <a:avLst/>
          </a:prstGeom>
          <a:noFill/>
        </p:spPr>
        <p:txBody>
          <a:bodyPr wrap="square" rtlCol="0">
            <a:spAutoFit/>
          </a:bodyPr>
          <a:lstStyle/>
          <a:p>
            <a:pPr lvl="1" algn="ctr"/>
            <a:r>
              <a:rPr lang="en-US" sz="3200" dirty="0" smtClean="0"/>
              <a:t>Of those 142 Syllabi…</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3600" b="1" dirty="0" smtClean="0"/>
              <a:t>35</a:t>
            </a:r>
            <a:r>
              <a:rPr lang="en-US" sz="2800" dirty="0" smtClean="0"/>
              <a:t> </a:t>
            </a:r>
            <a:r>
              <a:rPr lang="en-US" sz="2800" dirty="0"/>
              <a:t>(25 percent) ONLY made reference to the library either in the context of Course Reserves or Citation Help. Additionally, they did NOT reference any other word I searched</a:t>
            </a:r>
            <a:r>
              <a:rPr lang="en-US" sz="2800" dirty="0" smtClean="0"/>
              <a:t>.</a:t>
            </a:r>
            <a:r>
              <a:rPr lang="en-US" sz="2800" b="1" dirty="0" smtClean="0"/>
              <a:t/>
            </a:r>
            <a:br>
              <a:rPr lang="en-US" sz="2800" b="1" dirty="0" smtClean="0"/>
            </a:br>
            <a:r>
              <a:rPr lang="en-US" sz="2800" b="1" dirty="0" smtClean="0"/>
              <a:t/>
            </a:r>
            <a:br>
              <a:rPr lang="en-US" sz="2800" b="1" dirty="0" smtClean="0"/>
            </a:br>
            <a:r>
              <a:rPr lang="en-US" sz="2800" b="1" dirty="0" smtClean="0"/>
              <a:t>		</a:t>
            </a:r>
            <a:r>
              <a:rPr lang="en-US" sz="2800" b="1" dirty="0"/>
              <a:t>	</a:t>
            </a:r>
            <a:r>
              <a:rPr lang="en-US" sz="2800" b="1" dirty="0" smtClean="0"/>
              <a:t>     </a:t>
            </a:r>
            <a:r>
              <a:rPr lang="en-US" sz="2400" dirty="0" smtClean="0"/>
              <a:t>142 – 35 = 107</a:t>
            </a:r>
            <a:r>
              <a:rPr lang="en-US" sz="2400" dirty="0"/>
              <a:t/>
            </a:r>
            <a:br>
              <a:rPr lang="en-US" sz="2400" dirty="0"/>
            </a:br>
            <a:r>
              <a:rPr lang="en-US" sz="2400" dirty="0" smtClean="0"/>
              <a:t/>
            </a:r>
            <a:br>
              <a:rPr lang="en-US" sz="2400" dirty="0" smtClean="0"/>
            </a:br>
            <a:r>
              <a:rPr lang="en-US" sz="2400" dirty="0" smtClean="0"/>
              <a:t>			     	[Filter 4]</a:t>
            </a:r>
          </a:p>
        </p:txBody>
      </p:sp>
    </p:spTree>
    <p:extLst>
      <p:ext uri="{BB962C8B-B14F-4D97-AF65-F5344CB8AC3E}">
        <p14:creationId xmlns:p14="http://schemas.microsoft.com/office/powerpoint/2010/main" val="3376316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92562" y="239487"/>
            <a:ext cx="2726871" cy="2449285"/>
          </a:xfrm>
          <a:prstGeom prst="rect">
            <a:avLst/>
          </a:prstGeom>
          <a:effectLst>
            <a:glow rad="355600">
              <a:srgbClr val="DEA900">
                <a:alpha val="68000"/>
              </a:srgbClr>
            </a:glow>
            <a:softEdge rad="0"/>
          </a:effectLst>
        </p:spPr>
      </p:pic>
      <p:sp>
        <p:nvSpPr>
          <p:cNvPr id="4" name="TextBox 3"/>
          <p:cNvSpPr txBox="1"/>
          <p:nvPr/>
        </p:nvSpPr>
        <p:spPr>
          <a:xfrm>
            <a:off x="393701" y="6527655"/>
            <a:ext cx="2946400" cy="307777"/>
          </a:xfrm>
          <a:prstGeom prst="rect">
            <a:avLst/>
          </a:prstGeom>
          <a:noFill/>
        </p:spPr>
        <p:txBody>
          <a:bodyPr wrap="square" rtlCol="0">
            <a:spAutoFit/>
          </a:bodyPr>
          <a:lstStyle/>
          <a:p>
            <a:r>
              <a:rPr lang="en-US" sz="1400" i="1" dirty="0" smtClean="0">
                <a:solidFill>
                  <a:schemeClr val="bg2">
                    <a:lumMod val="50000"/>
                  </a:schemeClr>
                </a:solidFill>
              </a:rPr>
              <a:t>Image is from Creative Commons</a:t>
            </a:r>
          </a:p>
        </p:txBody>
      </p:sp>
      <p:sp>
        <p:nvSpPr>
          <p:cNvPr id="5" name="TextBox 4"/>
          <p:cNvSpPr txBox="1"/>
          <p:nvPr/>
        </p:nvSpPr>
        <p:spPr>
          <a:xfrm>
            <a:off x="544285" y="2688772"/>
            <a:ext cx="8686800" cy="2739211"/>
          </a:xfrm>
          <a:prstGeom prst="rect">
            <a:avLst/>
          </a:prstGeom>
          <a:noFill/>
        </p:spPr>
        <p:txBody>
          <a:bodyPr wrap="square" rtlCol="0">
            <a:spAutoFit/>
          </a:bodyPr>
          <a:lstStyle/>
          <a:p>
            <a:pPr algn="ctr"/>
            <a:r>
              <a:rPr lang="en-US" sz="4400" b="1" dirty="0" smtClean="0"/>
              <a:t>107</a:t>
            </a:r>
            <a:r>
              <a:rPr lang="en-US" sz="3200" dirty="0" smtClean="0"/>
              <a:t> </a:t>
            </a:r>
            <a:br>
              <a:rPr lang="en-US" sz="3200" dirty="0" smtClean="0"/>
            </a:br>
            <a:r>
              <a:rPr lang="en-US" sz="3200" dirty="0" smtClean="0"/>
              <a:t>Course syllabi either </a:t>
            </a:r>
            <a:r>
              <a:rPr lang="en-US" sz="3200" dirty="0"/>
              <a:t>make reference to the library in the context of Research Activities and/or reference one or more of the other words I searched.</a:t>
            </a:r>
          </a:p>
        </p:txBody>
      </p:sp>
    </p:spTree>
    <p:extLst>
      <p:ext uri="{BB962C8B-B14F-4D97-AF65-F5344CB8AC3E}">
        <p14:creationId xmlns:p14="http://schemas.microsoft.com/office/powerpoint/2010/main" val="2408371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graphicFrame>
        <p:nvGraphicFramePr>
          <p:cNvPr id="21" name="Chart 20"/>
          <p:cNvGraphicFramePr/>
          <p:nvPr>
            <p:extLst>
              <p:ext uri="{D42A27DB-BD31-4B8C-83A1-F6EECF244321}">
                <p14:modId xmlns:p14="http://schemas.microsoft.com/office/powerpoint/2010/main" val="3250687940"/>
              </p:ext>
            </p:extLst>
          </p:nvPr>
        </p:nvGraphicFramePr>
        <p:xfrm>
          <a:off x="1408914" y="1393350"/>
          <a:ext cx="7167418" cy="473078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198914" y="286618"/>
            <a:ext cx="5018315" cy="923330"/>
          </a:xfrm>
          <a:prstGeom prst="rect">
            <a:avLst/>
          </a:prstGeom>
          <a:noFill/>
        </p:spPr>
        <p:txBody>
          <a:bodyPr wrap="square" rtlCol="0">
            <a:spAutoFit/>
          </a:bodyPr>
          <a:lstStyle/>
          <a:p>
            <a:pPr algn="ctr"/>
            <a:r>
              <a:rPr lang="en-US" sz="5400" b="1" dirty="0" smtClean="0"/>
              <a:t>Discipline</a:t>
            </a:r>
            <a:endParaRPr lang="en-US" sz="2400" b="1" dirty="0"/>
          </a:p>
        </p:txBody>
      </p:sp>
    </p:spTree>
    <p:extLst>
      <p:ext uri="{BB962C8B-B14F-4D97-AF65-F5344CB8AC3E}">
        <p14:creationId xmlns:p14="http://schemas.microsoft.com/office/powerpoint/2010/main" val="92360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3" name="TextBox 2"/>
          <p:cNvSpPr txBox="1"/>
          <p:nvPr/>
        </p:nvSpPr>
        <p:spPr>
          <a:xfrm>
            <a:off x="411480" y="292608"/>
            <a:ext cx="9581606" cy="5416868"/>
          </a:xfrm>
          <a:prstGeom prst="rect">
            <a:avLst/>
          </a:prstGeom>
          <a:noFill/>
        </p:spPr>
        <p:txBody>
          <a:bodyPr wrap="square" rtlCol="0">
            <a:spAutoFit/>
          </a:bodyPr>
          <a:lstStyle/>
          <a:p>
            <a:pPr algn="ctr"/>
            <a:r>
              <a:rPr lang="en-US" sz="4000" b="1" dirty="0" smtClean="0"/>
              <a:t>Snapshot of our Information Literacy Instruction (IL) Program</a:t>
            </a:r>
            <a:br>
              <a:rPr lang="en-US" sz="4000" b="1" dirty="0" smtClean="0"/>
            </a:br>
            <a:r>
              <a:rPr lang="en-US" sz="3200" b="1" dirty="0" smtClean="0"/>
              <a:t>(Undergraduate)</a:t>
            </a:r>
            <a:endParaRPr lang="en-US" sz="4000" b="1"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400" dirty="0"/>
              <a:t>H</a:t>
            </a:r>
            <a:r>
              <a:rPr lang="en-US" sz="2400" dirty="0" smtClean="0"/>
              <a:t>ave </a:t>
            </a:r>
            <a:r>
              <a:rPr lang="en-US" sz="2400" dirty="0"/>
              <a:t>had a very lively and robust IL </a:t>
            </a:r>
            <a:r>
              <a:rPr lang="en-US" sz="2400" dirty="0" smtClean="0"/>
              <a:t>program for many years </a:t>
            </a:r>
            <a:r>
              <a:rPr lang="en-US" sz="2400" b="1" dirty="0" smtClean="0"/>
              <a:t>:-)</a:t>
            </a:r>
          </a:p>
          <a:p>
            <a:pPr marL="285750" indent="-285750">
              <a:buFont typeface="Arial" panose="020B0604020202020204" pitchFamily="34" charset="0"/>
              <a:buChar char="•"/>
            </a:pPr>
            <a:r>
              <a:rPr lang="en-US" sz="2400" dirty="0" smtClean="0"/>
              <a:t>I teach majority of IL sessions, but our Director and CD </a:t>
            </a:r>
            <a:br>
              <a:rPr lang="en-US" sz="2400" dirty="0" smtClean="0"/>
            </a:br>
            <a:r>
              <a:rPr lang="en-US" sz="2400" dirty="0" smtClean="0"/>
              <a:t>Librarian occasionally teach</a:t>
            </a:r>
          </a:p>
          <a:p>
            <a:pPr marL="285750" indent="-285750">
              <a:buFont typeface="Arial" panose="020B0604020202020204" pitchFamily="34" charset="0"/>
              <a:buChar char="•"/>
            </a:pPr>
            <a:r>
              <a:rPr lang="en-US" sz="2400" dirty="0" smtClean="0"/>
              <a:t>IL Instruction = mostly “one-shots”</a:t>
            </a:r>
          </a:p>
          <a:p>
            <a:pPr marL="742950" lvl="1" indent="-285750">
              <a:buFont typeface="Arial" panose="020B0604020202020204" pitchFamily="34" charset="0"/>
              <a:buChar char="•"/>
            </a:pPr>
            <a:r>
              <a:rPr lang="en-US" sz="2400" dirty="0" smtClean="0"/>
              <a:t>Avg. 32 / </a:t>
            </a:r>
            <a:r>
              <a:rPr lang="en-US" sz="2400" dirty="0" smtClean="0"/>
              <a:t>semester</a:t>
            </a:r>
            <a:endParaRPr lang="en-US" sz="2400" dirty="0" smtClean="0"/>
          </a:p>
          <a:p>
            <a:pPr marL="742950" lvl="1" indent="-285750">
              <a:buFont typeface="Arial" panose="020B0604020202020204" pitchFamily="34" charset="0"/>
              <a:buChar char="•"/>
            </a:pPr>
            <a:r>
              <a:rPr lang="en-US" sz="2400" dirty="0" smtClean="0"/>
              <a:t>Avg. class size = 15 students</a:t>
            </a:r>
          </a:p>
          <a:p>
            <a:pPr marL="742950" lvl="1" indent="-285750">
              <a:buFont typeface="Arial" panose="020B0604020202020204" pitchFamily="34" charset="0"/>
              <a:buChar char="•"/>
            </a:pPr>
            <a:r>
              <a:rPr lang="en-US" sz="2400" dirty="0" smtClean="0"/>
              <a:t>Assignment-based </a:t>
            </a:r>
            <a:r>
              <a:rPr lang="en-US" sz="2400" dirty="0" smtClean="0">
                <a:sym typeface="Wingdings" panose="05000000000000000000" pitchFamily="2" charset="2"/>
              </a:rPr>
              <a:t> close collaboration with faculty</a:t>
            </a:r>
            <a:br>
              <a:rPr lang="en-US" sz="2400" dirty="0" smtClean="0">
                <a:sym typeface="Wingdings" panose="05000000000000000000" pitchFamily="2" charset="2"/>
              </a:rPr>
            </a:br>
            <a:endParaRPr lang="en-US" sz="2400" dirty="0" smtClean="0">
              <a:sym typeface="Wingdings" panose="05000000000000000000" pitchFamily="2" charset="2"/>
            </a:endParaRPr>
          </a:p>
          <a:p>
            <a:pPr marL="285750" indent="-285750">
              <a:buFont typeface="Arial" panose="020B0604020202020204" pitchFamily="34" charset="0"/>
              <a:buChar char="•"/>
            </a:pPr>
            <a:r>
              <a:rPr lang="en-US" sz="2400" dirty="0" smtClean="0"/>
              <a:t>No credit-bearing</a:t>
            </a:r>
            <a:r>
              <a:rPr lang="en-US" sz="2400" dirty="0"/>
              <a:t>, semester-long IL course at this </a:t>
            </a:r>
            <a:r>
              <a:rPr lang="en-US" sz="2400" dirty="0" smtClean="0"/>
              <a:t>time </a:t>
            </a:r>
            <a:r>
              <a:rPr lang="en-US" sz="2400" b="1" dirty="0" smtClean="0"/>
              <a:t>:-(</a:t>
            </a:r>
            <a:endParaRPr lang="en-US" sz="2400" b="1" dirty="0"/>
          </a:p>
        </p:txBody>
      </p:sp>
    </p:spTree>
    <p:extLst>
      <p:ext uri="{BB962C8B-B14F-4D97-AF65-F5344CB8AC3E}">
        <p14:creationId xmlns:p14="http://schemas.microsoft.com/office/powerpoint/2010/main" val="2831557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graphicFrame>
        <p:nvGraphicFramePr>
          <p:cNvPr id="21" name="Chart 20"/>
          <p:cNvGraphicFramePr/>
          <p:nvPr>
            <p:extLst>
              <p:ext uri="{D42A27DB-BD31-4B8C-83A1-F6EECF244321}">
                <p14:modId xmlns:p14="http://schemas.microsoft.com/office/powerpoint/2010/main" val="352650166"/>
              </p:ext>
            </p:extLst>
          </p:nvPr>
        </p:nvGraphicFramePr>
        <p:xfrm>
          <a:off x="1408914" y="1338920"/>
          <a:ext cx="7167418" cy="473078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198914" y="286618"/>
            <a:ext cx="5018315" cy="923330"/>
          </a:xfrm>
          <a:prstGeom prst="rect">
            <a:avLst/>
          </a:prstGeom>
          <a:noFill/>
        </p:spPr>
        <p:txBody>
          <a:bodyPr wrap="square" rtlCol="0">
            <a:spAutoFit/>
          </a:bodyPr>
          <a:lstStyle/>
          <a:p>
            <a:pPr algn="ctr"/>
            <a:r>
              <a:rPr lang="en-US" sz="5400" b="1" dirty="0" smtClean="0"/>
              <a:t>Course Level</a:t>
            </a:r>
            <a:endParaRPr lang="en-US" sz="2400" b="1" dirty="0"/>
          </a:p>
        </p:txBody>
      </p:sp>
    </p:spTree>
    <p:extLst>
      <p:ext uri="{BB962C8B-B14F-4D97-AF65-F5344CB8AC3E}">
        <p14:creationId xmlns:p14="http://schemas.microsoft.com/office/powerpoint/2010/main" val="367192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0829" y="1752600"/>
            <a:ext cx="6433457" cy="3231654"/>
          </a:xfrm>
          <a:prstGeom prst="rect">
            <a:avLst/>
          </a:prstGeom>
          <a:noFill/>
        </p:spPr>
        <p:txBody>
          <a:bodyPr wrap="square" rtlCol="0">
            <a:spAutoFit/>
          </a:bodyPr>
          <a:lstStyle/>
          <a:p>
            <a:pPr algn="ctr"/>
            <a:r>
              <a:rPr lang="en-US" sz="7200" b="1" dirty="0" smtClean="0">
                <a:latin typeface="Calibri" panose="020F0502020204030204" pitchFamily="34" charset="0"/>
              </a:rPr>
              <a:t>CONCLUSIONS</a:t>
            </a:r>
          </a:p>
          <a:p>
            <a:pPr algn="ctr"/>
            <a:r>
              <a:rPr lang="en-US" sz="6000" b="1" dirty="0" smtClean="0">
                <a:latin typeface="Calibri" panose="020F0502020204030204" pitchFamily="34" charset="0"/>
              </a:rPr>
              <a:t>&amp;</a:t>
            </a:r>
          </a:p>
          <a:p>
            <a:pPr algn="ctr"/>
            <a:r>
              <a:rPr lang="en-US" sz="7200" b="1" dirty="0" smtClean="0">
                <a:latin typeface="Calibri" panose="020F0502020204030204" pitchFamily="34" charset="0"/>
              </a:rPr>
              <a:t>DISCUSSION</a:t>
            </a:r>
            <a:endParaRPr lang="en-US" sz="7200" b="1" dirty="0">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2893131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3249743946"/>
              </p:ext>
            </p:extLst>
          </p:nvPr>
        </p:nvGraphicFramePr>
        <p:xfrm>
          <a:off x="106017" y="1742354"/>
          <a:ext cx="4886606" cy="422975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5" name="TextBox 4"/>
          <p:cNvSpPr txBox="1"/>
          <p:nvPr/>
        </p:nvSpPr>
        <p:spPr>
          <a:xfrm>
            <a:off x="2198914" y="286618"/>
            <a:ext cx="5018315" cy="923330"/>
          </a:xfrm>
          <a:prstGeom prst="rect">
            <a:avLst/>
          </a:prstGeom>
          <a:noFill/>
        </p:spPr>
        <p:txBody>
          <a:bodyPr wrap="square" rtlCol="0">
            <a:spAutoFit/>
          </a:bodyPr>
          <a:lstStyle/>
          <a:p>
            <a:pPr algn="ctr"/>
            <a:r>
              <a:rPr lang="en-US" sz="5400" b="1" dirty="0" smtClean="0"/>
              <a:t>Discipline</a:t>
            </a:r>
            <a:endParaRPr lang="en-US" sz="2400" b="1" dirty="0"/>
          </a:p>
        </p:txBody>
      </p:sp>
      <p:graphicFrame>
        <p:nvGraphicFramePr>
          <p:cNvPr id="6" name="Chart 5"/>
          <p:cNvGraphicFramePr/>
          <p:nvPr>
            <p:extLst>
              <p:ext uri="{D42A27DB-BD31-4B8C-83A1-F6EECF244321}">
                <p14:modId xmlns:p14="http://schemas.microsoft.com/office/powerpoint/2010/main" val="366492015"/>
              </p:ext>
            </p:extLst>
          </p:nvPr>
        </p:nvGraphicFramePr>
        <p:xfrm>
          <a:off x="4575135" y="1968633"/>
          <a:ext cx="5450608" cy="3685733"/>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688959" y="3061257"/>
            <a:ext cx="834576" cy="369332"/>
          </a:xfrm>
          <a:prstGeom prst="rect">
            <a:avLst/>
          </a:prstGeom>
          <a:noFill/>
        </p:spPr>
        <p:txBody>
          <a:bodyPr wrap="square" rtlCol="0">
            <a:spAutoFit/>
          </a:bodyPr>
          <a:lstStyle/>
          <a:p>
            <a:pPr algn="ctr"/>
            <a:r>
              <a:rPr lang="en-US" b="1" dirty="0" smtClean="0"/>
              <a:t>34%</a:t>
            </a:r>
            <a:endParaRPr lang="en-US" b="1" dirty="0"/>
          </a:p>
        </p:txBody>
      </p:sp>
      <p:sp>
        <p:nvSpPr>
          <p:cNvPr id="8" name="TextBox 7"/>
          <p:cNvSpPr txBox="1"/>
          <p:nvPr/>
        </p:nvSpPr>
        <p:spPr>
          <a:xfrm>
            <a:off x="3423942" y="3139902"/>
            <a:ext cx="715617" cy="369332"/>
          </a:xfrm>
          <a:prstGeom prst="rect">
            <a:avLst/>
          </a:prstGeom>
          <a:noFill/>
        </p:spPr>
        <p:txBody>
          <a:bodyPr wrap="square" rtlCol="0">
            <a:spAutoFit/>
          </a:bodyPr>
          <a:lstStyle/>
          <a:p>
            <a:pPr algn="ctr"/>
            <a:r>
              <a:rPr lang="en-US" b="1" dirty="0" smtClean="0"/>
              <a:t>16%</a:t>
            </a:r>
            <a:endParaRPr lang="en-US" b="1" dirty="0"/>
          </a:p>
        </p:txBody>
      </p:sp>
      <p:sp>
        <p:nvSpPr>
          <p:cNvPr id="9" name="TextBox 8"/>
          <p:cNvSpPr txBox="1"/>
          <p:nvPr/>
        </p:nvSpPr>
        <p:spPr>
          <a:xfrm>
            <a:off x="1106247" y="5568963"/>
            <a:ext cx="921336" cy="369332"/>
          </a:xfrm>
          <a:prstGeom prst="rect">
            <a:avLst/>
          </a:prstGeom>
          <a:noFill/>
        </p:spPr>
        <p:txBody>
          <a:bodyPr wrap="square" rtlCol="0">
            <a:spAutoFit/>
          </a:bodyPr>
          <a:lstStyle/>
          <a:p>
            <a:pPr algn="ctr"/>
            <a:r>
              <a:rPr lang="en-US" b="1" dirty="0" smtClean="0"/>
              <a:t>50%</a:t>
            </a:r>
            <a:endParaRPr lang="en-US" b="1" dirty="0"/>
          </a:p>
        </p:txBody>
      </p:sp>
      <p:sp>
        <p:nvSpPr>
          <p:cNvPr id="10" name="TextBox 9"/>
          <p:cNvSpPr txBox="1"/>
          <p:nvPr/>
        </p:nvSpPr>
        <p:spPr>
          <a:xfrm>
            <a:off x="5486400" y="2823580"/>
            <a:ext cx="858233" cy="369332"/>
          </a:xfrm>
          <a:prstGeom prst="rect">
            <a:avLst/>
          </a:prstGeom>
          <a:noFill/>
        </p:spPr>
        <p:txBody>
          <a:bodyPr wrap="square" rtlCol="0">
            <a:spAutoFit/>
          </a:bodyPr>
          <a:lstStyle/>
          <a:p>
            <a:pPr algn="ctr"/>
            <a:r>
              <a:rPr lang="en-US" b="1" dirty="0" smtClean="0"/>
              <a:t>19%</a:t>
            </a:r>
            <a:endParaRPr lang="en-US" b="1" dirty="0"/>
          </a:p>
        </p:txBody>
      </p:sp>
      <p:sp>
        <p:nvSpPr>
          <p:cNvPr id="11" name="TextBox 10"/>
          <p:cNvSpPr txBox="1"/>
          <p:nvPr/>
        </p:nvSpPr>
        <p:spPr>
          <a:xfrm>
            <a:off x="8633480" y="3232670"/>
            <a:ext cx="881581" cy="369332"/>
          </a:xfrm>
          <a:prstGeom prst="rect">
            <a:avLst/>
          </a:prstGeom>
          <a:noFill/>
        </p:spPr>
        <p:txBody>
          <a:bodyPr wrap="square" rtlCol="0">
            <a:spAutoFit/>
          </a:bodyPr>
          <a:lstStyle/>
          <a:p>
            <a:pPr algn="ctr"/>
            <a:r>
              <a:rPr lang="en-US" b="1" dirty="0" smtClean="0"/>
              <a:t>26.5%</a:t>
            </a:r>
            <a:endParaRPr lang="en-US" b="1" dirty="0"/>
          </a:p>
        </p:txBody>
      </p:sp>
      <p:sp>
        <p:nvSpPr>
          <p:cNvPr id="12" name="TextBox 11"/>
          <p:cNvSpPr txBox="1"/>
          <p:nvPr/>
        </p:nvSpPr>
        <p:spPr>
          <a:xfrm>
            <a:off x="5486400" y="5199631"/>
            <a:ext cx="858233" cy="369332"/>
          </a:xfrm>
          <a:prstGeom prst="rect">
            <a:avLst/>
          </a:prstGeom>
          <a:noFill/>
        </p:spPr>
        <p:txBody>
          <a:bodyPr wrap="square" rtlCol="0">
            <a:spAutoFit/>
          </a:bodyPr>
          <a:lstStyle/>
          <a:p>
            <a:pPr algn="ctr"/>
            <a:r>
              <a:rPr lang="en-US" b="1" dirty="0" smtClean="0"/>
              <a:t>54.5%</a:t>
            </a:r>
            <a:endParaRPr lang="en-US" b="1" dirty="0"/>
          </a:p>
        </p:txBody>
      </p:sp>
    </p:spTree>
    <p:extLst>
      <p:ext uri="{BB962C8B-B14F-4D97-AF65-F5344CB8AC3E}">
        <p14:creationId xmlns:p14="http://schemas.microsoft.com/office/powerpoint/2010/main" val="3108973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475680723"/>
              </p:ext>
            </p:extLst>
          </p:nvPr>
        </p:nvGraphicFramePr>
        <p:xfrm>
          <a:off x="92765" y="1572055"/>
          <a:ext cx="5066132" cy="4191636"/>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2" name="TextBox 1"/>
          <p:cNvSpPr txBox="1"/>
          <p:nvPr/>
        </p:nvSpPr>
        <p:spPr>
          <a:xfrm>
            <a:off x="2198914" y="286618"/>
            <a:ext cx="5018315" cy="923330"/>
          </a:xfrm>
          <a:prstGeom prst="rect">
            <a:avLst/>
          </a:prstGeom>
          <a:noFill/>
        </p:spPr>
        <p:txBody>
          <a:bodyPr wrap="square" rtlCol="0">
            <a:spAutoFit/>
          </a:bodyPr>
          <a:lstStyle/>
          <a:p>
            <a:pPr algn="ctr"/>
            <a:r>
              <a:rPr lang="en-US" sz="5400" b="1" dirty="0" smtClean="0"/>
              <a:t>Course Level</a:t>
            </a:r>
            <a:endParaRPr lang="en-US" sz="2400" b="1" dirty="0"/>
          </a:p>
        </p:txBody>
      </p:sp>
      <p:graphicFrame>
        <p:nvGraphicFramePr>
          <p:cNvPr id="5" name="Chart 4"/>
          <p:cNvGraphicFramePr/>
          <p:nvPr>
            <p:extLst>
              <p:ext uri="{D42A27DB-BD31-4B8C-83A1-F6EECF244321}">
                <p14:modId xmlns:p14="http://schemas.microsoft.com/office/powerpoint/2010/main" val="1863602661"/>
              </p:ext>
            </p:extLst>
          </p:nvPr>
        </p:nvGraphicFramePr>
        <p:xfrm>
          <a:off x="4708071" y="1963107"/>
          <a:ext cx="5314922" cy="360596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8825948" y="2928731"/>
            <a:ext cx="715617" cy="369332"/>
          </a:xfrm>
          <a:prstGeom prst="rect">
            <a:avLst/>
          </a:prstGeom>
          <a:noFill/>
        </p:spPr>
        <p:txBody>
          <a:bodyPr wrap="square" rtlCol="0">
            <a:spAutoFit/>
          </a:bodyPr>
          <a:lstStyle/>
          <a:p>
            <a:pPr algn="ctr"/>
            <a:r>
              <a:rPr lang="en-US" b="1" dirty="0" smtClean="0"/>
              <a:t>31%</a:t>
            </a:r>
            <a:endParaRPr lang="en-US" b="1" dirty="0"/>
          </a:p>
        </p:txBody>
      </p:sp>
      <p:sp>
        <p:nvSpPr>
          <p:cNvPr id="7" name="TextBox 6"/>
          <p:cNvSpPr txBox="1"/>
          <p:nvPr/>
        </p:nvSpPr>
        <p:spPr>
          <a:xfrm>
            <a:off x="7931426" y="5394359"/>
            <a:ext cx="715617" cy="369332"/>
          </a:xfrm>
          <a:prstGeom prst="rect">
            <a:avLst/>
          </a:prstGeom>
          <a:noFill/>
        </p:spPr>
        <p:txBody>
          <a:bodyPr wrap="square" rtlCol="0">
            <a:spAutoFit/>
          </a:bodyPr>
          <a:lstStyle/>
          <a:p>
            <a:pPr algn="ctr"/>
            <a:r>
              <a:rPr lang="en-US" b="1" dirty="0" smtClean="0"/>
              <a:t>27%</a:t>
            </a:r>
            <a:endParaRPr lang="en-US" b="1" dirty="0"/>
          </a:p>
        </p:txBody>
      </p:sp>
      <p:sp>
        <p:nvSpPr>
          <p:cNvPr id="8" name="TextBox 7"/>
          <p:cNvSpPr txBox="1"/>
          <p:nvPr/>
        </p:nvSpPr>
        <p:spPr>
          <a:xfrm>
            <a:off x="5640325" y="2559399"/>
            <a:ext cx="997314" cy="369332"/>
          </a:xfrm>
          <a:prstGeom prst="rect">
            <a:avLst/>
          </a:prstGeom>
          <a:noFill/>
        </p:spPr>
        <p:txBody>
          <a:bodyPr wrap="square" rtlCol="0">
            <a:spAutoFit/>
          </a:bodyPr>
          <a:lstStyle/>
          <a:p>
            <a:pPr algn="ctr"/>
            <a:r>
              <a:rPr lang="en-US" b="1" dirty="0" smtClean="0"/>
              <a:t>10.5%</a:t>
            </a:r>
            <a:endParaRPr lang="en-US" b="1" dirty="0"/>
          </a:p>
        </p:txBody>
      </p:sp>
      <p:sp>
        <p:nvSpPr>
          <p:cNvPr id="9" name="TextBox 8"/>
          <p:cNvSpPr txBox="1"/>
          <p:nvPr/>
        </p:nvSpPr>
        <p:spPr>
          <a:xfrm>
            <a:off x="5454738" y="4870174"/>
            <a:ext cx="972566" cy="369332"/>
          </a:xfrm>
          <a:prstGeom prst="rect">
            <a:avLst/>
          </a:prstGeom>
          <a:noFill/>
        </p:spPr>
        <p:txBody>
          <a:bodyPr wrap="square" rtlCol="0">
            <a:spAutoFit/>
          </a:bodyPr>
          <a:lstStyle/>
          <a:p>
            <a:pPr algn="ctr"/>
            <a:r>
              <a:rPr lang="en-US" b="1" dirty="0" smtClean="0"/>
              <a:t>31.5%</a:t>
            </a:r>
            <a:endParaRPr lang="en-US" b="1" dirty="0"/>
          </a:p>
        </p:txBody>
      </p:sp>
      <p:sp>
        <p:nvSpPr>
          <p:cNvPr id="10" name="TextBox 9"/>
          <p:cNvSpPr txBox="1"/>
          <p:nvPr/>
        </p:nvSpPr>
        <p:spPr>
          <a:xfrm>
            <a:off x="3908248" y="2954371"/>
            <a:ext cx="915543" cy="369332"/>
          </a:xfrm>
          <a:prstGeom prst="rect">
            <a:avLst/>
          </a:prstGeom>
          <a:noFill/>
        </p:spPr>
        <p:txBody>
          <a:bodyPr wrap="square" rtlCol="0">
            <a:spAutoFit/>
          </a:bodyPr>
          <a:lstStyle/>
          <a:p>
            <a:pPr algn="ctr"/>
            <a:r>
              <a:rPr lang="en-US" b="1" dirty="0" smtClean="0"/>
              <a:t>25%</a:t>
            </a:r>
            <a:endParaRPr lang="en-US" b="1" dirty="0"/>
          </a:p>
        </p:txBody>
      </p:sp>
      <p:sp>
        <p:nvSpPr>
          <p:cNvPr id="11" name="TextBox 10"/>
          <p:cNvSpPr txBox="1"/>
          <p:nvPr/>
        </p:nvSpPr>
        <p:spPr>
          <a:xfrm>
            <a:off x="1192385" y="2585039"/>
            <a:ext cx="715617" cy="369332"/>
          </a:xfrm>
          <a:prstGeom prst="rect">
            <a:avLst/>
          </a:prstGeom>
          <a:noFill/>
        </p:spPr>
        <p:txBody>
          <a:bodyPr wrap="square" rtlCol="0">
            <a:spAutoFit/>
          </a:bodyPr>
          <a:lstStyle/>
          <a:p>
            <a:pPr algn="ctr"/>
            <a:r>
              <a:rPr lang="en-US" b="1" dirty="0" smtClean="0"/>
              <a:t>9.5%</a:t>
            </a:r>
            <a:endParaRPr lang="en-US" b="1" dirty="0"/>
          </a:p>
        </p:txBody>
      </p:sp>
      <p:sp>
        <p:nvSpPr>
          <p:cNvPr id="12" name="TextBox 11"/>
          <p:cNvSpPr txBox="1"/>
          <p:nvPr/>
        </p:nvSpPr>
        <p:spPr>
          <a:xfrm>
            <a:off x="3363171" y="5209693"/>
            <a:ext cx="715617" cy="369332"/>
          </a:xfrm>
          <a:prstGeom prst="rect">
            <a:avLst/>
          </a:prstGeom>
          <a:noFill/>
        </p:spPr>
        <p:txBody>
          <a:bodyPr wrap="square" rtlCol="0">
            <a:spAutoFit/>
          </a:bodyPr>
          <a:lstStyle/>
          <a:p>
            <a:pPr algn="ctr"/>
            <a:r>
              <a:rPr lang="en-US" b="1" dirty="0" smtClean="0"/>
              <a:t>29%</a:t>
            </a:r>
            <a:endParaRPr lang="en-US" b="1" dirty="0"/>
          </a:p>
        </p:txBody>
      </p:sp>
      <p:sp>
        <p:nvSpPr>
          <p:cNvPr id="13" name="TextBox 12"/>
          <p:cNvSpPr txBox="1"/>
          <p:nvPr/>
        </p:nvSpPr>
        <p:spPr>
          <a:xfrm>
            <a:off x="707579" y="4882562"/>
            <a:ext cx="842925" cy="369332"/>
          </a:xfrm>
          <a:prstGeom prst="rect">
            <a:avLst/>
          </a:prstGeom>
          <a:noFill/>
        </p:spPr>
        <p:txBody>
          <a:bodyPr wrap="square" rtlCol="0">
            <a:spAutoFit/>
          </a:bodyPr>
          <a:lstStyle/>
          <a:p>
            <a:pPr algn="ctr"/>
            <a:r>
              <a:rPr lang="en-US" b="1" dirty="0" smtClean="0"/>
              <a:t>36.5%</a:t>
            </a:r>
            <a:endParaRPr lang="en-US" b="1" dirty="0"/>
          </a:p>
        </p:txBody>
      </p:sp>
    </p:spTree>
    <p:extLst>
      <p:ext uri="{BB962C8B-B14F-4D97-AF65-F5344CB8AC3E}">
        <p14:creationId xmlns:p14="http://schemas.microsoft.com/office/powerpoint/2010/main" val="3691980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3" name="TextBox 2"/>
          <p:cNvSpPr txBox="1"/>
          <p:nvPr/>
        </p:nvSpPr>
        <p:spPr>
          <a:xfrm>
            <a:off x="1329580" y="1872342"/>
            <a:ext cx="7326085" cy="2677656"/>
          </a:xfrm>
          <a:prstGeom prst="rect">
            <a:avLst/>
          </a:prstGeom>
          <a:noFill/>
        </p:spPr>
        <p:txBody>
          <a:bodyPr wrap="square" rtlCol="0">
            <a:spAutoFit/>
          </a:bodyPr>
          <a:lstStyle/>
          <a:p>
            <a:pPr algn="ctr"/>
            <a:r>
              <a:rPr lang="en-US" sz="4000" b="1" dirty="0" smtClean="0"/>
              <a:t>107 </a:t>
            </a:r>
            <a:r>
              <a:rPr lang="en-US" sz="4000" b="1" dirty="0"/>
              <a:t>out of 425 course syllabi </a:t>
            </a:r>
            <a:r>
              <a:rPr lang="en-US" sz="4000" b="1" dirty="0" smtClean="0"/>
              <a:t/>
            </a:r>
            <a:br>
              <a:rPr lang="en-US" sz="4000" b="1" dirty="0" smtClean="0"/>
            </a:br>
            <a:r>
              <a:rPr lang="en-US" sz="4800" b="1" i="1" u="sng" dirty="0" smtClean="0"/>
              <a:t>(</a:t>
            </a:r>
            <a:r>
              <a:rPr lang="en-US" sz="4800" b="1" i="1" u="sng" dirty="0"/>
              <a:t>that’s </a:t>
            </a:r>
            <a:r>
              <a:rPr lang="en-US" sz="4800" b="1" i="1" u="sng" dirty="0" smtClean="0"/>
              <a:t>25 </a:t>
            </a:r>
            <a:r>
              <a:rPr lang="en-US" sz="4800" b="1" i="1" u="sng" dirty="0"/>
              <a:t>percent</a:t>
            </a:r>
            <a:r>
              <a:rPr lang="en-US" sz="4800" b="1" i="1" u="sng" dirty="0" smtClean="0"/>
              <a:t>!!)</a:t>
            </a:r>
            <a:r>
              <a:rPr lang="en-US" sz="4000" b="1" dirty="0" smtClean="0"/>
              <a:t/>
            </a:r>
            <a:br>
              <a:rPr lang="en-US" sz="4000" b="1" dirty="0" smtClean="0"/>
            </a:br>
            <a:r>
              <a:rPr lang="en-US" sz="4000" b="1" dirty="0" smtClean="0"/>
              <a:t>indicated </a:t>
            </a:r>
            <a:r>
              <a:rPr lang="en-US" sz="4000" b="1" dirty="0"/>
              <a:t>a clear need for outreach from IL librarians</a:t>
            </a:r>
          </a:p>
        </p:txBody>
      </p:sp>
    </p:spTree>
    <p:extLst>
      <p:ext uri="{BB962C8B-B14F-4D97-AF65-F5344CB8AC3E}">
        <p14:creationId xmlns:p14="http://schemas.microsoft.com/office/powerpoint/2010/main" val="1039683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44" y="1018413"/>
            <a:ext cx="9013371" cy="1292662"/>
          </a:xfrm>
          <a:prstGeom prst="rect">
            <a:avLst/>
          </a:prstGeom>
          <a:noFill/>
        </p:spPr>
        <p:txBody>
          <a:bodyPr wrap="square" rtlCol="0">
            <a:spAutoFit/>
          </a:bodyPr>
          <a:lstStyle/>
          <a:p>
            <a:pPr algn="ctr"/>
            <a:r>
              <a:rPr lang="en-US" sz="6000" b="1" dirty="0" smtClean="0"/>
              <a:t>Faculty = 51</a:t>
            </a:r>
          </a:p>
          <a:p>
            <a:pPr marL="285750" indent="-285750">
              <a:buFont typeface="Arial" panose="020B0604020202020204" pitchFamily="34" charset="0"/>
              <a:buChar char="•"/>
            </a:pPr>
            <a:endParaRPr 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pic>
        <p:nvPicPr>
          <p:cNvPr id="4" name="Picture 3"/>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989672" y="3984172"/>
            <a:ext cx="827316" cy="82731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142" y="5108295"/>
            <a:ext cx="737888" cy="805541"/>
          </a:xfrm>
          <a:prstGeom prst="rect">
            <a:avLst/>
          </a:prstGeom>
          <a:effectLst>
            <a:glow rad="127000">
              <a:srgbClr val="669900">
                <a:alpha val="60000"/>
              </a:srgbClr>
            </a:glo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7544" y="5013661"/>
            <a:ext cx="900175" cy="900175"/>
          </a:xfrm>
          <a:prstGeom prst="rect">
            <a:avLst/>
          </a:prstGeom>
          <a:effectLst>
            <a:glow rad="127000">
              <a:srgbClr val="669900">
                <a:alpha val="60000"/>
              </a:srgbClr>
            </a:glow>
          </a:effectLst>
        </p:spPr>
      </p:pic>
      <p:pic>
        <p:nvPicPr>
          <p:cNvPr id="7" name="Picture 6"/>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3326319" y="4016357"/>
            <a:ext cx="827316" cy="827316"/>
          </a:xfrm>
          <a:prstGeom prst="rect">
            <a:avLst/>
          </a:prstGeom>
        </p:spPr>
      </p:pic>
      <p:pic>
        <p:nvPicPr>
          <p:cNvPr id="8" name="Picture 7"/>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669530" y="4016357"/>
            <a:ext cx="827316" cy="827316"/>
          </a:xfrm>
          <a:prstGeom prst="rect">
            <a:avLst/>
          </a:prstGeom>
        </p:spPr>
      </p:pic>
      <p:pic>
        <p:nvPicPr>
          <p:cNvPr id="9" name="Picture 8"/>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6026469" y="3995057"/>
            <a:ext cx="827316" cy="827316"/>
          </a:xfrm>
          <a:prstGeom prst="rect">
            <a:avLst/>
          </a:prstGeom>
        </p:spPr>
      </p:pic>
      <p:pic>
        <p:nvPicPr>
          <p:cNvPr id="10" name="Picture 9"/>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7336973" y="3984172"/>
            <a:ext cx="827316" cy="8273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8958" y="5108296"/>
            <a:ext cx="737888" cy="805541"/>
          </a:xfrm>
          <a:prstGeom prst="rect">
            <a:avLst/>
          </a:prstGeom>
        </p:spPr>
      </p:pic>
      <p:pic>
        <p:nvPicPr>
          <p:cNvPr id="14" name="Picture 13"/>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8567058" y="3995057"/>
            <a:ext cx="827316" cy="82731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0628" y="5035873"/>
            <a:ext cx="900175" cy="90017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1952" y="3503105"/>
            <a:ext cx="504268" cy="467288"/>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5497" y="3527769"/>
            <a:ext cx="504268" cy="46728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7992" y="3503061"/>
            <a:ext cx="504268" cy="467288"/>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309" y="3470654"/>
            <a:ext cx="504268" cy="467288"/>
          </a:xfrm>
          <a:prstGeom prst="rect">
            <a:avLst/>
          </a:prstGeom>
        </p:spPr>
      </p:pic>
      <p:sp>
        <p:nvSpPr>
          <p:cNvPr id="20" name="TextBox 19"/>
          <p:cNvSpPr txBox="1"/>
          <p:nvPr/>
        </p:nvSpPr>
        <p:spPr>
          <a:xfrm>
            <a:off x="434728" y="4198053"/>
            <a:ext cx="1273628" cy="1631216"/>
          </a:xfrm>
          <a:prstGeom prst="rect">
            <a:avLst/>
          </a:prstGeom>
          <a:noFill/>
        </p:spPr>
        <p:txBody>
          <a:bodyPr wrap="square" rtlCol="0">
            <a:spAutoFit/>
          </a:bodyPr>
          <a:lstStyle/>
          <a:p>
            <a:r>
              <a:rPr lang="en-US" sz="2000" b="1" dirty="0" smtClean="0"/>
              <a:t>Course</a:t>
            </a:r>
            <a:endParaRPr lang="en-US" sz="2000" b="1" dirty="0"/>
          </a:p>
          <a:p>
            <a:endParaRPr lang="en-US" sz="2000" b="1" dirty="0" smtClean="0"/>
          </a:p>
          <a:p>
            <a:endParaRPr lang="en-US" sz="2000" b="1" dirty="0"/>
          </a:p>
          <a:p>
            <a:endParaRPr lang="en-US" sz="2000" b="1" dirty="0"/>
          </a:p>
          <a:p>
            <a:r>
              <a:rPr lang="en-US" sz="2000" b="1" dirty="0" smtClean="0"/>
              <a:t>Faculty</a:t>
            </a:r>
            <a:endParaRPr lang="en-US" sz="2000" b="1" dirty="0"/>
          </a:p>
        </p:txBody>
      </p:sp>
      <p:sp>
        <p:nvSpPr>
          <p:cNvPr id="21" name="Down Arrow 20"/>
          <p:cNvSpPr/>
          <p:nvPr/>
        </p:nvSpPr>
        <p:spPr>
          <a:xfrm>
            <a:off x="748455" y="4621185"/>
            <a:ext cx="304800" cy="829376"/>
          </a:xfrm>
          <a:prstGeom prst="downArrow">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1265" y="5025536"/>
            <a:ext cx="900175" cy="900175"/>
          </a:xfrm>
          <a:prstGeom prst="rect">
            <a:avLst/>
          </a:prstGeom>
          <a:effectLst>
            <a:glow rad="127000">
              <a:srgbClr val="669900">
                <a:alpha val="60000"/>
              </a:srgbClr>
            </a:glow>
          </a:effectLst>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1687" y="5130507"/>
            <a:ext cx="737888" cy="805541"/>
          </a:xfrm>
          <a:prstGeom prst="rect">
            <a:avLst/>
          </a:prstGeom>
          <a:effectLst>
            <a:glow rad="127000">
              <a:srgbClr val="669900">
                <a:alpha val="60000"/>
              </a:srgbClr>
            </a:glow>
          </a:effectLst>
        </p:spPr>
      </p:pic>
      <p:sp>
        <p:nvSpPr>
          <p:cNvPr id="24" name="TextBox 23"/>
          <p:cNvSpPr txBox="1"/>
          <p:nvPr/>
        </p:nvSpPr>
        <p:spPr>
          <a:xfrm>
            <a:off x="393701" y="6527655"/>
            <a:ext cx="2946400" cy="307777"/>
          </a:xfrm>
          <a:prstGeom prst="rect">
            <a:avLst/>
          </a:prstGeom>
          <a:noFill/>
        </p:spPr>
        <p:txBody>
          <a:bodyPr wrap="square" rtlCol="0">
            <a:spAutoFit/>
          </a:bodyPr>
          <a:lstStyle/>
          <a:p>
            <a:r>
              <a:rPr lang="en-US" sz="1400" i="1" dirty="0" smtClean="0">
                <a:solidFill>
                  <a:schemeClr val="bg2">
                    <a:lumMod val="50000"/>
                  </a:schemeClr>
                </a:solidFill>
              </a:rPr>
              <a:t>Image is from Creative Commons</a:t>
            </a:r>
          </a:p>
        </p:txBody>
      </p:sp>
    </p:spTree>
    <p:extLst>
      <p:ext uri="{BB962C8B-B14F-4D97-AF65-F5344CB8AC3E}">
        <p14:creationId xmlns:p14="http://schemas.microsoft.com/office/powerpoint/2010/main" val="4159914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123988784"/>
              </p:ext>
            </p:extLst>
          </p:nvPr>
        </p:nvGraphicFramePr>
        <p:xfrm>
          <a:off x="1217612" y="876828"/>
          <a:ext cx="812800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2634028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652" y="649357"/>
            <a:ext cx="8640417" cy="5447645"/>
          </a:xfrm>
          <a:prstGeom prst="rect">
            <a:avLst/>
          </a:prstGeom>
          <a:noFill/>
        </p:spPr>
        <p:txBody>
          <a:bodyPr wrap="square" rtlCol="0">
            <a:spAutoFit/>
          </a:bodyPr>
          <a:lstStyle/>
          <a:p>
            <a:pPr algn="ctr"/>
            <a:r>
              <a:rPr lang="en-US" sz="4800" b="1" dirty="0" smtClean="0"/>
              <a:t>What am I working on?</a:t>
            </a:r>
            <a:endParaRPr lang="en-US" sz="4800" b="1" dirty="0" smtClean="0"/>
          </a:p>
          <a:p>
            <a:endParaRPr lang="en-US" sz="4000" b="1" dirty="0" smtClean="0"/>
          </a:p>
          <a:p>
            <a:pPr marL="285750" indent="-285750">
              <a:buFont typeface="Arial" panose="020B0604020202020204" pitchFamily="34" charset="0"/>
              <a:buChar char="•"/>
            </a:pPr>
            <a:r>
              <a:rPr lang="en-US" sz="3200" b="1" dirty="0" smtClean="0"/>
              <a:t>Making individual contact with ID-</a:t>
            </a:r>
            <a:r>
              <a:rPr lang="en-US" sz="3200" b="1" dirty="0" err="1" smtClean="0"/>
              <a:t>ed</a:t>
            </a:r>
            <a:r>
              <a:rPr lang="en-US" sz="3200" b="1" dirty="0" smtClean="0"/>
              <a:t> faculty</a:t>
            </a:r>
            <a:br>
              <a:rPr lang="en-US" sz="3200" b="1" dirty="0" smtClean="0"/>
            </a:br>
            <a:endParaRPr lang="en-US" sz="3200" b="1" dirty="0" smtClean="0"/>
          </a:p>
          <a:p>
            <a:pPr marL="742950" lvl="1" indent="-285750">
              <a:buFont typeface="Arial" panose="020B0604020202020204" pitchFamily="34" charset="0"/>
              <a:buChar char="•"/>
            </a:pPr>
            <a:r>
              <a:rPr lang="en-US" sz="2800" dirty="0" smtClean="0"/>
              <a:t>PSY 349 – F2F IL session</a:t>
            </a:r>
            <a:br>
              <a:rPr lang="en-US" sz="2800" dirty="0" smtClean="0"/>
            </a:br>
            <a:endParaRPr lang="en-US" sz="2800" dirty="0" smtClean="0"/>
          </a:p>
          <a:p>
            <a:pPr marL="742950" lvl="1" indent="-285750">
              <a:buFont typeface="Arial" panose="020B0604020202020204" pitchFamily="34" charset="0"/>
              <a:buChar char="•"/>
            </a:pPr>
            <a:r>
              <a:rPr lang="en-US" sz="2800" dirty="0" smtClean="0"/>
              <a:t>2 or 3 video tutorials for Online Program</a:t>
            </a:r>
            <a:r>
              <a:rPr lang="en-US" sz="3200" b="1" dirty="0" smtClean="0"/>
              <a:t/>
            </a:r>
            <a:br>
              <a:rPr lang="en-US" sz="3200" b="1" dirty="0" smtClean="0"/>
            </a:br>
            <a:endParaRPr lang="en-US" sz="3200" b="1"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2746419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89" y="2296885"/>
            <a:ext cx="8596668" cy="1406297"/>
          </a:xfrm>
        </p:spPr>
        <p:txBody>
          <a:bodyPr>
            <a:normAutofit/>
          </a:bodyPr>
          <a:lstStyle/>
          <a:p>
            <a:pPr algn="ctr"/>
            <a:r>
              <a:rPr lang="en-US" sz="8000" b="1" dirty="0" smtClean="0">
                <a:solidFill>
                  <a:schemeClr val="accent2">
                    <a:lumMod val="50000"/>
                  </a:schemeClr>
                </a:solidFill>
              </a:rPr>
              <a:t>Questions??</a:t>
            </a:r>
            <a:endParaRPr lang="en-US" b="1" dirty="0">
              <a:solidFill>
                <a:schemeClr val="accent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3860907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u="sng" dirty="0" smtClean="0"/>
              <a:t>Discussion Question 1</a:t>
            </a:r>
            <a:endParaRPr lang="en-US"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5" name="Cloud Callout 4"/>
          <p:cNvSpPr/>
          <p:nvPr/>
        </p:nvSpPr>
        <p:spPr>
          <a:xfrm>
            <a:off x="677334" y="1785257"/>
            <a:ext cx="8869437" cy="4212772"/>
          </a:xfrm>
          <a:prstGeom prst="cloudCallout">
            <a:avLst>
              <a:gd name="adj1" fmla="val 51187"/>
              <a:gd name="adj2" fmla="val 5772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600" b="1" dirty="0"/>
              <a:t>Do you have faculty who have traditionally been resistant to bringing their classes in for an instruction session? Were you or your colleagues able to overcome that? Does anyone have any success stories they’d like to share? </a:t>
            </a:r>
          </a:p>
        </p:txBody>
      </p:sp>
    </p:spTree>
    <p:extLst>
      <p:ext uri="{BB962C8B-B14F-4D97-AF65-F5344CB8AC3E}">
        <p14:creationId xmlns:p14="http://schemas.microsoft.com/office/powerpoint/2010/main" val="92163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24543"/>
            <a:ext cx="9013371" cy="5663089"/>
          </a:xfrm>
          <a:prstGeom prst="rect">
            <a:avLst/>
          </a:prstGeom>
          <a:noFill/>
        </p:spPr>
        <p:txBody>
          <a:bodyPr wrap="square" rtlCol="0">
            <a:spAutoFit/>
          </a:bodyPr>
          <a:lstStyle/>
          <a:p>
            <a:pPr algn="ctr"/>
            <a:r>
              <a:rPr lang="en-US" sz="6000" b="1" dirty="0" smtClean="0"/>
              <a:t>The Study</a:t>
            </a:r>
          </a:p>
          <a:p>
            <a:endParaRPr lang="en-US" dirty="0" smtClean="0"/>
          </a:p>
          <a:p>
            <a:pPr algn="ctr"/>
            <a:r>
              <a:rPr lang="en-US" sz="4400" b="1" dirty="0" smtClean="0"/>
              <a:t>What</a:t>
            </a:r>
          </a:p>
          <a:p>
            <a:pPr algn="ctr"/>
            <a:endParaRPr lang="en-US" dirty="0" smtClean="0"/>
          </a:p>
          <a:p>
            <a:pPr algn="ctr"/>
            <a:r>
              <a:rPr lang="en-US" sz="2400" dirty="0" smtClean="0"/>
              <a:t>A Textual Analysis of Course Syllabi for Library- and Research-Related Terminology</a:t>
            </a:r>
          </a:p>
          <a:p>
            <a:endParaRPr lang="en-US" dirty="0" smtClean="0"/>
          </a:p>
          <a:p>
            <a:pPr algn="ctr"/>
            <a:r>
              <a:rPr lang="en-US" sz="3200" b="1" i="1" dirty="0" smtClean="0"/>
              <a:t>Analyzed</a:t>
            </a:r>
            <a:r>
              <a:rPr lang="en-US" sz="2800" dirty="0" smtClean="0"/>
              <a:t> the full text of </a:t>
            </a:r>
            <a:r>
              <a:rPr lang="en-US" sz="3200" b="1" i="1" dirty="0" smtClean="0"/>
              <a:t>425 undergraduate course syllabi</a:t>
            </a:r>
            <a:r>
              <a:rPr lang="en-US" sz="2800" b="1" i="1" dirty="0" smtClean="0"/>
              <a:t> </a:t>
            </a:r>
            <a:r>
              <a:rPr lang="en-US" sz="2800" dirty="0" smtClean="0"/>
              <a:t>for specific </a:t>
            </a:r>
            <a:r>
              <a:rPr lang="en-US" sz="3200" b="1" i="1" dirty="0" smtClean="0"/>
              <a:t>key words </a:t>
            </a:r>
            <a:r>
              <a:rPr lang="en-US" sz="2800" dirty="0" smtClean="0"/>
              <a:t>that would indicate a potential need on the part of the student to engage in the </a:t>
            </a:r>
            <a:r>
              <a:rPr lang="en-US" sz="3200" b="1" i="1" dirty="0" smtClean="0"/>
              <a:t>use of</a:t>
            </a:r>
            <a:r>
              <a:rPr lang="en-US" sz="3200" dirty="0" smtClean="0"/>
              <a:t> </a:t>
            </a:r>
            <a:r>
              <a:rPr lang="en-US" sz="2800" dirty="0" smtClean="0"/>
              <a:t>one or more </a:t>
            </a:r>
            <a:r>
              <a:rPr lang="en-US" sz="3200" b="1" i="1" dirty="0" smtClean="0"/>
              <a:t>library resources</a:t>
            </a:r>
            <a:endParaRPr lang="en-US" sz="2800" b="1"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1791025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u="sng" dirty="0" smtClean="0"/>
              <a:t>Discussion Question 2</a:t>
            </a:r>
            <a:endParaRPr lang="en-US"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5" name="Cloud Callout 4"/>
          <p:cNvSpPr/>
          <p:nvPr/>
        </p:nvSpPr>
        <p:spPr>
          <a:xfrm>
            <a:off x="677334" y="1785257"/>
            <a:ext cx="8869437" cy="4212772"/>
          </a:xfrm>
          <a:prstGeom prst="cloudCallout">
            <a:avLst>
              <a:gd name="adj1" fmla="val 51187"/>
              <a:gd name="adj2" fmla="val 5772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t>If you could tell faculty anything you wanted to about the construction of their </a:t>
            </a:r>
            <a:r>
              <a:rPr lang="en-US" sz="3200" b="1" dirty="0" smtClean="0"/>
              <a:t>course </a:t>
            </a:r>
            <a:r>
              <a:rPr lang="en-US" sz="3200" b="1" dirty="0"/>
              <a:t>syllabi, what would it be?</a:t>
            </a:r>
          </a:p>
        </p:txBody>
      </p:sp>
    </p:spTree>
    <p:extLst>
      <p:ext uri="{BB962C8B-B14F-4D97-AF65-F5344CB8AC3E}">
        <p14:creationId xmlns:p14="http://schemas.microsoft.com/office/powerpoint/2010/main" val="3370054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236x/f7/66/b5/f766b5acd985c8d10ad867f130771e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64" y="1130308"/>
            <a:ext cx="4763267" cy="572769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5328744" y="1429408"/>
            <a:ext cx="4374055" cy="2799692"/>
          </a:xfrm>
          <a:prstGeom prst="wedgeRoundRectCallout">
            <a:avLst>
              <a:gd name="adj1" fmla="val -89506"/>
              <a:gd name="adj2" fmla="val -3768"/>
              <a:gd name="adj3" fmla="val 16667"/>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4200" dirty="0" err="1" smtClean="0"/>
              <a:t>CiCi</a:t>
            </a:r>
            <a:r>
              <a:rPr lang="en-US" sz="4200" dirty="0" smtClean="0"/>
              <a:t> and I say…</a:t>
            </a:r>
            <a:br>
              <a:rPr lang="en-US" sz="4200" dirty="0" smtClean="0"/>
            </a:br>
            <a:r>
              <a:rPr lang="en-US" sz="4400" b="1" dirty="0" smtClean="0"/>
              <a:t/>
            </a:r>
            <a:br>
              <a:rPr lang="en-US" sz="4400" b="1" dirty="0" smtClean="0"/>
            </a:br>
            <a:r>
              <a:rPr lang="en-US" sz="5400" b="1" dirty="0" smtClean="0"/>
              <a:t>Thank you!</a:t>
            </a:r>
            <a:endParaRPr lang="en-US" sz="32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2014805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3780" y="483476"/>
            <a:ext cx="9585434" cy="2062103"/>
          </a:xfrm>
          <a:prstGeom prst="rect">
            <a:avLst/>
          </a:prstGeom>
          <a:noFill/>
        </p:spPr>
        <p:txBody>
          <a:bodyPr wrap="square" rtlCol="0">
            <a:spAutoFit/>
          </a:bodyPr>
          <a:lstStyle/>
          <a:p>
            <a:pPr algn="ctr"/>
            <a:r>
              <a:rPr lang="en-US" sz="2800" b="1" dirty="0" smtClean="0"/>
              <a:t>Links of Interest</a:t>
            </a:r>
          </a:p>
          <a:p>
            <a:pPr algn="ctr"/>
            <a:endParaRPr lang="en-US" sz="2800" b="1" dirty="0"/>
          </a:p>
          <a:p>
            <a:pPr marL="285750" indent="-285750">
              <a:buFont typeface="Arial" panose="020B0604020202020204" pitchFamily="34" charset="0"/>
              <a:buChar char="•"/>
            </a:pPr>
            <a:r>
              <a:rPr lang="en-US" dirty="0" smtClean="0"/>
              <a:t>About </a:t>
            </a:r>
            <a:r>
              <a:rPr lang="en-US" dirty="0" smtClean="0">
                <a:sym typeface="Wingdings" panose="05000000000000000000" pitchFamily="2" charset="2"/>
              </a:rPr>
              <a:t> Information Literacy Instruction Program at </a:t>
            </a:r>
            <a:r>
              <a:rPr lang="en-US" dirty="0" err="1" smtClean="0">
                <a:sym typeface="Wingdings" panose="05000000000000000000" pitchFamily="2" charset="2"/>
              </a:rPr>
              <a:t>Edens</a:t>
            </a:r>
            <a:r>
              <a:rPr lang="en-US" dirty="0" smtClean="0">
                <a:sym typeface="Wingdings" panose="05000000000000000000" pitchFamily="2" charset="2"/>
              </a:rPr>
              <a:t> Library, </a:t>
            </a:r>
            <a:r>
              <a:rPr lang="en-US" dirty="0">
                <a:sym typeface="Wingdings" panose="05000000000000000000" pitchFamily="2" charset="2"/>
              </a:rPr>
              <a:t>Columbia College</a:t>
            </a:r>
            <a:br>
              <a:rPr lang="en-US" dirty="0">
                <a:sym typeface="Wingdings" panose="05000000000000000000" pitchFamily="2" charset="2"/>
              </a:rPr>
            </a:br>
            <a:r>
              <a:rPr lang="en-US" dirty="0">
                <a:sym typeface="Wingdings" panose="05000000000000000000" pitchFamily="2" charset="2"/>
                <a:hlinkClick r:id="rId2"/>
              </a:rPr>
              <a:t>http://</a:t>
            </a:r>
            <a:r>
              <a:rPr lang="en-US" dirty="0" smtClean="0">
                <a:sym typeface="Wingdings" panose="05000000000000000000" pitchFamily="2" charset="2"/>
                <a:hlinkClick r:id="rId2"/>
              </a:rPr>
              <a:t>libguides.columbiasc.edu/library/informationliteracy</a:t>
            </a:r>
            <a:r>
              <a:rPr lang="en-US" dirty="0" smtClean="0">
                <a:sym typeface="Wingdings" panose="05000000000000000000" pitchFamily="2" charset="2"/>
              </a:rPr>
              <a:t> </a:t>
            </a:r>
          </a:p>
          <a:p>
            <a:pPr marL="285750" indent="-285750">
              <a:buFont typeface="Arial" panose="020B0604020202020204" pitchFamily="34" charset="0"/>
              <a:buChar char="•"/>
            </a:pPr>
            <a:r>
              <a:rPr lang="en-US" dirty="0" err="1" smtClean="0">
                <a:sym typeface="Wingdings" panose="05000000000000000000" pitchFamily="2" charset="2"/>
              </a:rPr>
              <a:t>SeekFast</a:t>
            </a:r>
            <a:r>
              <a:rPr lang="en-US" dirty="0" smtClean="0">
                <a:sym typeface="Wingdings" panose="05000000000000000000" pitchFamily="2" charset="2"/>
              </a:rPr>
              <a:t>™ Software</a:t>
            </a:r>
            <a:r>
              <a:rPr lang="en-US" dirty="0">
                <a:sym typeface="Wingdings" panose="05000000000000000000" pitchFamily="2" charset="2"/>
              </a:rPr>
              <a:t/>
            </a:r>
            <a:br>
              <a:rPr lang="en-US" dirty="0">
                <a:sym typeface="Wingdings" panose="05000000000000000000" pitchFamily="2" charset="2"/>
              </a:rPr>
            </a:br>
            <a:r>
              <a:rPr lang="en-US" dirty="0">
                <a:sym typeface="Wingdings" panose="05000000000000000000" pitchFamily="2" charset="2"/>
                <a:hlinkClick r:id="rId3"/>
              </a:rPr>
              <a:t>http://seekfast.org</a:t>
            </a:r>
            <a:r>
              <a:rPr lang="en-US" dirty="0" smtClean="0">
                <a:sym typeface="Wingdings" panose="05000000000000000000" pitchFamily="2" charset="2"/>
                <a:hlinkClick r:id="rId3"/>
              </a:rPr>
              <a:t>/</a:t>
            </a:r>
            <a:r>
              <a:rPr lang="en-US" dirty="0" smtClean="0">
                <a:sym typeface="Wingdings" panose="05000000000000000000" pitchFamily="2" charset="2"/>
              </a:rPr>
              <a:t>  </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3728191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1208" y="393192"/>
            <a:ext cx="8942832" cy="5816977"/>
          </a:xfrm>
          <a:prstGeom prst="rect">
            <a:avLst/>
          </a:prstGeom>
          <a:noFill/>
        </p:spPr>
        <p:txBody>
          <a:bodyPr wrap="square" rtlCol="0">
            <a:spAutoFit/>
          </a:bodyPr>
          <a:lstStyle/>
          <a:p>
            <a:pPr algn="ctr"/>
            <a:r>
              <a:rPr lang="en-US" b="1" u="sng" dirty="0" smtClean="0"/>
              <a:t>References</a:t>
            </a:r>
          </a:p>
          <a:p>
            <a:endParaRPr lang="en-US" dirty="0"/>
          </a:p>
          <a:p>
            <a:pPr marL="457200" indent="-457200"/>
            <a:r>
              <a:rPr lang="en-US" sz="1400" dirty="0"/>
              <a:t>Bean, R., &amp; </a:t>
            </a:r>
            <a:r>
              <a:rPr lang="en-US" sz="1400" dirty="0" err="1"/>
              <a:t>Klekowski</a:t>
            </a:r>
            <a:r>
              <a:rPr lang="en-US" sz="1400" dirty="0"/>
              <a:t>, L. M. (1993). Course syllabi. Extracting their hidden potential. </a:t>
            </a:r>
            <a:r>
              <a:rPr lang="en-US" sz="1400" i="1" dirty="0"/>
              <a:t>Course Syllabi. Extracting Their Hidden Potential</a:t>
            </a:r>
            <a:r>
              <a:rPr lang="en-US" sz="1400" dirty="0"/>
              <a:t>, 1-9.</a:t>
            </a:r>
          </a:p>
          <a:p>
            <a:pPr marL="457200" indent="-457200"/>
            <a:endParaRPr lang="en-US" sz="1400" dirty="0" smtClean="0"/>
          </a:p>
          <a:p>
            <a:pPr marL="457200" indent="-457200"/>
            <a:r>
              <a:rPr lang="en-US" sz="1400" dirty="0" smtClean="0"/>
              <a:t>Boss</a:t>
            </a:r>
            <a:r>
              <a:rPr lang="en-US" sz="1400" dirty="0"/>
              <a:t>, K., &amp; </a:t>
            </a:r>
            <a:r>
              <a:rPr lang="en-US" sz="1400" dirty="0" err="1"/>
              <a:t>Drabinski</a:t>
            </a:r>
            <a:r>
              <a:rPr lang="en-US" sz="1400" dirty="0"/>
              <a:t>, E. (2014). Evidence-based instruction integration: a syllabus analysis project. </a:t>
            </a:r>
            <a:r>
              <a:rPr lang="en-US" sz="1400" i="1" dirty="0"/>
              <a:t>Reference Services Review</a:t>
            </a:r>
            <a:r>
              <a:rPr lang="en-US" sz="1400" dirty="0"/>
              <a:t>, </a:t>
            </a:r>
            <a:r>
              <a:rPr lang="en-US" sz="1400" i="1" dirty="0"/>
              <a:t>42</a:t>
            </a:r>
            <a:r>
              <a:rPr lang="en-US" sz="1400" dirty="0"/>
              <a:t>(2), 263-276. doi:10.1108/RSR-07-2013-0038</a:t>
            </a:r>
          </a:p>
          <a:p>
            <a:pPr marL="457200" indent="-457200"/>
            <a:endParaRPr lang="en-US" sz="1400" dirty="0" smtClean="0"/>
          </a:p>
          <a:p>
            <a:pPr marL="457200" indent="-457200"/>
            <a:r>
              <a:rPr lang="en-US" sz="1400" dirty="0" err="1" smtClean="0"/>
              <a:t>Dewald</a:t>
            </a:r>
            <a:r>
              <a:rPr lang="en-US" sz="1400" dirty="0"/>
              <a:t>, N. H. (2003). Anticipating library use by business students: the uses of a syllabus study. </a:t>
            </a:r>
            <a:r>
              <a:rPr lang="en-US" sz="1400" i="1" dirty="0"/>
              <a:t>Research Strategies</a:t>
            </a:r>
            <a:r>
              <a:rPr lang="en-US" sz="1400" dirty="0"/>
              <a:t>, </a:t>
            </a:r>
            <a:r>
              <a:rPr lang="en-US" sz="1400" i="1" dirty="0"/>
              <a:t>19</a:t>
            </a:r>
            <a:r>
              <a:rPr lang="en-US" sz="1400" dirty="0"/>
              <a:t>(1), 33-45. doi:10.1016/j.resstr.2003.09.003</a:t>
            </a:r>
          </a:p>
          <a:p>
            <a:pPr marL="457200" indent="-457200"/>
            <a:endParaRPr lang="en-US" sz="1400" dirty="0" smtClean="0"/>
          </a:p>
          <a:p>
            <a:pPr marL="457200" indent="-457200"/>
            <a:r>
              <a:rPr lang="en-US" sz="1400" dirty="0"/>
              <a:t>Lauer, J. D., </a:t>
            </a:r>
            <a:r>
              <a:rPr lang="en-US" sz="1400" dirty="0" err="1"/>
              <a:t>Merz</a:t>
            </a:r>
            <a:r>
              <a:rPr lang="en-US" sz="1400" dirty="0"/>
              <a:t>, L. H., &amp; Craig, S. L. (1989). What syllabi reveal about library use: A comparative look at two private academic institutions. </a:t>
            </a:r>
            <a:r>
              <a:rPr lang="en-US" sz="1400" i="1" dirty="0"/>
              <a:t>Research Strategies</a:t>
            </a:r>
            <a:r>
              <a:rPr lang="en-US" sz="1400" dirty="0"/>
              <a:t>, </a:t>
            </a:r>
            <a:r>
              <a:rPr lang="en-US" sz="1400" i="1" dirty="0"/>
              <a:t>7</a:t>
            </a:r>
            <a:r>
              <a:rPr lang="en-US" sz="1400" dirty="0"/>
              <a:t>167-174.</a:t>
            </a:r>
          </a:p>
          <a:p>
            <a:pPr marL="457200" indent="-457200"/>
            <a:endParaRPr lang="en-US" sz="1400" dirty="0" smtClean="0"/>
          </a:p>
          <a:p>
            <a:pPr marL="457200" indent="-457200"/>
            <a:r>
              <a:rPr lang="en-US" sz="1400" dirty="0" smtClean="0"/>
              <a:t>Rambler</a:t>
            </a:r>
            <a:r>
              <a:rPr lang="en-US" sz="1400" dirty="0"/>
              <a:t>, L. K. (1982). Syllabus study: Key to a responsive academic library. </a:t>
            </a:r>
            <a:r>
              <a:rPr lang="en-US" sz="1400" i="1" dirty="0"/>
              <a:t>Journal of Academic Librarianship</a:t>
            </a:r>
            <a:r>
              <a:rPr lang="en-US" sz="1400" dirty="0"/>
              <a:t>, </a:t>
            </a:r>
            <a:r>
              <a:rPr lang="en-US" sz="1400" i="1" dirty="0"/>
              <a:t>8</a:t>
            </a:r>
            <a:r>
              <a:rPr lang="en-US" sz="1400" dirty="0"/>
              <a:t>(3), 155-59.</a:t>
            </a:r>
          </a:p>
          <a:p>
            <a:pPr marL="457200" indent="-457200"/>
            <a:endParaRPr lang="en-US" sz="1400" dirty="0" smtClean="0"/>
          </a:p>
          <a:p>
            <a:pPr marL="457200" indent="-457200"/>
            <a:r>
              <a:rPr lang="en-US" sz="1400" dirty="0" smtClean="0"/>
              <a:t>Sayles</a:t>
            </a:r>
            <a:r>
              <a:rPr lang="en-US" sz="1400" dirty="0"/>
              <a:t>, J. W. (1985). Course information analysis: Foundation for creative library support. </a:t>
            </a:r>
            <a:r>
              <a:rPr lang="en-US" sz="1400" i="1" dirty="0"/>
              <a:t>Journal of Academic Librarianship</a:t>
            </a:r>
            <a:r>
              <a:rPr lang="en-US" sz="1400" dirty="0"/>
              <a:t>, </a:t>
            </a:r>
            <a:r>
              <a:rPr lang="en-US" sz="1400" i="1" dirty="0"/>
              <a:t>10</a:t>
            </a:r>
            <a:r>
              <a:rPr lang="en-US" sz="1400" dirty="0"/>
              <a:t>(6), 343-45. </a:t>
            </a:r>
          </a:p>
          <a:p>
            <a:pPr marL="457200" indent="-457200"/>
            <a:endParaRPr lang="en-US" sz="1400" dirty="0" smtClean="0"/>
          </a:p>
          <a:p>
            <a:pPr marL="457200" indent="-457200"/>
            <a:r>
              <a:rPr lang="en-US" sz="1400" dirty="0" smtClean="0"/>
              <a:t>Smith</a:t>
            </a:r>
            <a:r>
              <a:rPr lang="en-US" sz="1400" dirty="0"/>
              <a:t>, C., </a:t>
            </a:r>
            <a:r>
              <a:rPr lang="en-US" sz="1400" dirty="0" err="1"/>
              <a:t>Doversberger</a:t>
            </a:r>
            <a:r>
              <a:rPr lang="en-US" sz="1400" dirty="0"/>
              <a:t>, L., Jones, S., </a:t>
            </a:r>
            <a:r>
              <a:rPr lang="en-US" sz="1400" dirty="0" err="1"/>
              <a:t>Ladwig</a:t>
            </a:r>
            <a:r>
              <a:rPr lang="en-US" sz="1400" dirty="0"/>
              <a:t>, P., Parker, J., &amp; </a:t>
            </a:r>
            <a:r>
              <a:rPr lang="en-US" sz="1400" dirty="0" err="1"/>
              <a:t>Pietraszewski</a:t>
            </a:r>
            <a:r>
              <a:rPr lang="en-US" sz="1400" dirty="0"/>
              <a:t>, B. (2012). Using course syllabi to uncover opportunities for curriculum-integrated instruction. </a:t>
            </a:r>
            <a:r>
              <a:rPr lang="en-US" sz="1400" i="1" dirty="0"/>
              <a:t>Reference &amp; User Services Quarterly</a:t>
            </a:r>
            <a:r>
              <a:rPr lang="en-US" sz="1400" dirty="0"/>
              <a:t>, </a:t>
            </a:r>
            <a:r>
              <a:rPr lang="en-US" sz="1400" i="1" dirty="0"/>
              <a:t>51</a:t>
            </a:r>
            <a:r>
              <a:rPr lang="en-US" sz="1400" dirty="0"/>
              <a:t>(3), 263-271. </a:t>
            </a:r>
          </a:p>
          <a:p>
            <a:pPr marL="457200" indent="-457200"/>
            <a:endParaRPr lang="en-US" sz="1400" dirty="0" smtClean="0"/>
          </a:p>
          <a:p>
            <a:pPr marL="457200" indent="-457200"/>
            <a:r>
              <a:rPr lang="en-US" sz="1400" dirty="0" smtClean="0"/>
              <a:t>Williams</a:t>
            </a:r>
            <a:r>
              <a:rPr lang="en-US" sz="1400" dirty="0"/>
              <a:t>, L. M., Cody, S. A., &amp; Parnell, J. (2004). Prospecting for new collaborations: Mining syllabi for library service opportunities. </a:t>
            </a:r>
            <a:r>
              <a:rPr lang="en-US" sz="1400" i="1" dirty="0"/>
              <a:t>Journal of Academic Librarianship</a:t>
            </a:r>
            <a:r>
              <a:rPr lang="en-US" sz="1400" dirty="0"/>
              <a:t>, </a:t>
            </a:r>
            <a:r>
              <a:rPr lang="en-US" sz="1400" i="1" dirty="0"/>
              <a:t>30</a:t>
            </a:r>
            <a:r>
              <a:rPr lang="en-US" sz="1400" dirty="0"/>
              <a:t>(4), 270-275</a:t>
            </a:r>
            <a:r>
              <a:rPr lang="en-US" sz="1400" dirty="0" smtClean="0"/>
              <a:t>.</a:t>
            </a:r>
            <a:endParaRPr lang="en-US"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Tree>
    <p:extLst>
      <p:ext uri="{BB962C8B-B14F-4D97-AF65-F5344CB8AC3E}">
        <p14:creationId xmlns:p14="http://schemas.microsoft.com/office/powerpoint/2010/main" val="2221823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3" name="TextBox 2"/>
          <p:cNvSpPr txBox="1"/>
          <p:nvPr/>
        </p:nvSpPr>
        <p:spPr>
          <a:xfrm>
            <a:off x="243068" y="1167984"/>
            <a:ext cx="2974694" cy="4524315"/>
          </a:xfrm>
          <a:prstGeom prst="rect">
            <a:avLst/>
          </a:prstGeom>
          <a:noFill/>
        </p:spPr>
        <p:txBody>
          <a:bodyPr wrap="square" rtlCol="0">
            <a:spAutoFit/>
          </a:bodyPr>
          <a:lstStyle/>
          <a:p>
            <a:r>
              <a:rPr lang="en-US" sz="2400" b="1" u="sng" dirty="0" smtClean="0"/>
              <a:t>Social Sciences</a:t>
            </a:r>
          </a:p>
          <a:p>
            <a:endParaRPr lang="en-US" sz="2400" dirty="0" smtClean="0"/>
          </a:p>
          <a:p>
            <a:r>
              <a:rPr lang="en-US" sz="2400" b="1" dirty="0" smtClean="0"/>
              <a:t>Anthropology</a:t>
            </a:r>
          </a:p>
          <a:p>
            <a:r>
              <a:rPr lang="en-US" sz="2400" b="1" dirty="0" smtClean="0"/>
              <a:t>Economy</a:t>
            </a:r>
            <a:br>
              <a:rPr lang="en-US" sz="2400" b="1" dirty="0" smtClean="0"/>
            </a:br>
            <a:r>
              <a:rPr lang="en-US" sz="2400" b="1" dirty="0" smtClean="0"/>
              <a:t>Geography</a:t>
            </a:r>
            <a:br>
              <a:rPr lang="en-US" sz="2400" b="1" dirty="0" smtClean="0"/>
            </a:br>
            <a:r>
              <a:rPr lang="en-US" sz="2400" b="1" dirty="0" smtClean="0"/>
              <a:t>Gender/Women’s 	Studies</a:t>
            </a:r>
            <a:br>
              <a:rPr lang="en-US" sz="2400" b="1" dirty="0" smtClean="0"/>
            </a:br>
            <a:r>
              <a:rPr lang="en-US" sz="2400" b="1" dirty="0" smtClean="0"/>
              <a:t>History</a:t>
            </a:r>
            <a:br>
              <a:rPr lang="en-US" sz="2400" b="1" dirty="0" smtClean="0"/>
            </a:br>
            <a:r>
              <a:rPr lang="en-US" sz="2400" b="1" dirty="0" smtClean="0"/>
              <a:t>Political Science</a:t>
            </a:r>
            <a:br>
              <a:rPr lang="en-US" sz="2400" b="1" dirty="0" smtClean="0"/>
            </a:br>
            <a:r>
              <a:rPr lang="en-US" sz="2400" b="1" dirty="0" smtClean="0"/>
              <a:t>Psychology</a:t>
            </a:r>
            <a:br>
              <a:rPr lang="en-US" sz="2400" b="1" dirty="0" smtClean="0"/>
            </a:br>
            <a:r>
              <a:rPr lang="en-US" sz="2400" b="1" dirty="0" smtClean="0"/>
              <a:t>Sociology</a:t>
            </a:r>
            <a:br>
              <a:rPr lang="en-US" sz="2400" b="1" dirty="0" smtClean="0"/>
            </a:br>
            <a:r>
              <a:rPr lang="en-US" sz="2400" b="1" dirty="0" smtClean="0"/>
              <a:t>Social Work</a:t>
            </a:r>
            <a:endParaRPr lang="en-US" sz="2400" b="1" dirty="0"/>
          </a:p>
        </p:txBody>
      </p:sp>
      <p:sp>
        <p:nvSpPr>
          <p:cNvPr id="4" name="TextBox 3"/>
          <p:cNvSpPr txBox="1"/>
          <p:nvPr/>
        </p:nvSpPr>
        <p:spPr>
          <a:xfrm>
            <a:off x="3333508" y="1167984"/>
            <a:ext cx="4201609" cy="4524315"/>
          </a:xfrm>
          <a:prstGeom prst="rect">
            <a:avLst/>
          </a:prstGeom>
          <a:noFill/>
        </p:spPr>
        <p:txBody>
          <a:bodyPr wrap="square" rtlCol="0">
            <a:spAutoFit/>
          </a:bodyPr>
          <a:lstStyle/>
          <a:p>
            <a:r>
              <a:rPr lang="en-US" sz="2400" b="1" u="sng" dirty="0" smtClean="0"/>
              <a:t>STEM</a:t>
            </a:r>
            <a:r>
              <a:rPr lang="en-US" sz="2400" dirty="0" smtClean="0"/>
              <a:t/>
            </a:r>
            <a:br>
              <a:rPr lang="en-US" sz="2400" dirty="0" smtClean="0"/>
            </a:br>
            <a:endParaRPr lang="en-US" sz="2400" dirty="0" smtClean="0"/>
          </a:p>
          <a:p>
            <a:r>
              <a:rPr lang="en-US" sz="2400" b="1" dirty="0" smtClean="0"/>
              <a:t>Biology</a:t>
            </a:r>
            <a:br>
              <a:rPr lang="en-US" sz="2400" b="1" dirty="0" smtClean="0"/>
            </a:br>
            <a:r>
              <a:rPr lang="en-US" sz="2400" b="1" dirty="0" smtClean="0"/>
              <a:t>Business</a:t>
            </a:r>
            <a:br>
              <a:rPr lang="en-US" sz="2400" b="1" dirty="0" smtClean="0"/>
            </a:br>
            <a:r>
              <a:rPr lang="en-US" sz="2400" b="1" dirty="0" smtClean="0"/>
              <a:t>Chemistry</a:t>
            </a:r>
            <a:br>
              <a:rPr lang="en-US" sz="2400" b="1" dirty="0" smtClean="0"/>
            </a:br>
            <a:r>
              <a:rPr lang="en-US" sz="2400" b="1" dirty="0" smtClean="0"/>
              <a:t>Computer &amp; Information 	Systems</a:t>
            </a:r>
            <a:br>
              <a:rPr lang="en-US" sz="2400" b="1" dirty="0" smtClean="0"/>
            </a:br>
            <a:r>
              <a:rPr lang="en-US" sz="2400" b="1" dirty="0" smtClean="0"/>
              <a:t>Criminal Justice*</a:t>
            </a:r>
            <a:br>
              <a:rPr lang="en-US" sz="2400" b="1" dirty="0" smtClean="0"/>
            </a:br>
            <a:r>
              <a:rPr lang="en-US" sz="2400" b="1" dirty="0" smtClean="0"/>
              <a:t>Emergency Management</a:t>
            </a:r>
            <a:br>
              <a:rPr lang="en-US" sz="2400" b="1" dirty="0" smtClean="0"/>
            </a:br>
            <a:r>
              <a:rPr lang="en-US" sz="2400" b="1" dirty="0" smtClean="0"/>
              <a:t>Math</a:t>
            </a:r>
            <a:br>
              <a:rPr lang="en-US" sz="2400" b="1" dirty="0" smtClean="0"/>
            </a:br>
            <a:r>
              <a:rPr lang="en-US" sz="2400" b="1" dirty="0" smtClean="0"/>
              <a:t>Public Health*</a:t>
            </a:r>
            <a:br>
              <a:rPr lang="en-US" sz="2400" b="1" dirty="0" smtClean="0"/>
            </a:br>
            <a:r>
              <a:rPr lang="en-US" sz="2400" b="1" dirty="0" smtClean="0"/>
              <a:t>Speech Language Pathology</a:t>
            </a:r>
            <a:endParaRPr lang="en-US" sz="2400" b="1" dirty="0"/>
          </a:p>
        </p:txBody>
      </p:sp>
      <p:sp>
        <p:nvSpPr>
          <p:cNvPr id="5" name="TextBox 4"/>
          <p:cNvSpPr txBox="1"/>
          <p:nvPr/>
        </p:nvSpPr>
        <p:spPr>
          <a:xfrm>
            <a:off x="7535117" y="1167984"/>
            <a:ext cx="4421529" cy="4154984"/>
          </a:xfrm>
          <a:prstGeom prst="rect">
            <a:avLst/>
          </a:prstGeom>
          <a:noFill/>
        </p:spPr>
        <p:txBody>
          <a:bodyPr wrap="square" rtlCol="0">
            <a:spAutoFit/>
          </a:bodyPr>
          <a:lstStyle/>
          <a:p>
            <a:r>
              <a:rPr lang="en-US" sz="2400" b="1" u="sng" dirty="0" smtClean="0"/>
              <a:t>Humanities</a:t>
            </a:r>
            <a:r>
              <a:rPr lang="en-US" sz="2400" dirty="0" smtClean="0"/>
              <a:t/>
            </a:r>
            <a:br>
              <a:rPr lang="en-US" sz="2400" dirty="0" smtClean="0"/>
            </a:br>
            <a:endParaRPr lang="en-US" sz="2400" dirty="0" smtClean="0"/>
          </a:p>
          <a:p>
            <a:r>
              <a:rPr lang="en-US" sz="2400" b="1" dirty="0" smtClean="0"/>
              <a:t>Communication</a:t>
            </a:r>
            <a:br>
              <a:rPr lang="en-US" sz="2400" b="1" dirty="0" smtClean="0"/>
            </a:br>
            <a:r>
              <a:rPr lang="en-US" sz="2400" b="1" dirty="0" smtClean="0"/>
              <a:t>Education/Special Education</a:t>
            </a:r>
            <a:br>
              <a:rPr lang="en-US" sz="2400" b="1" dirty="0" smtClean="0"/>
            </a:br>
            <a:r>
              <a:rPr lang="en-US" sz="2400" b="1" dirty="0" smtClean="0"/>
              <a:t>English &amp; Literature/Writing</a:t>
            </a:r>
            <a:br>
              <a:rPr lang="en-US" sz="2400" b="1" dirty="0" smtClean="0"/>
            </a:br>
            <a:r>
              <a:rPr lang="en-US" sz="2400" b="1" dirty="0" smtClean="0"/>
              <a:t>Foreign Languages</a:t>
            </a:r>
            <a:br>
              <a:rPr lang="en-US" sz="2400" b="1" dirty="0" smtClean="0"/>
            </a:br>
            <a:r>
              <a:rPr lang="en-US" sz="2400" b="1" dirty="0" smtClean="0"/>
              <a:t>Liberal Arts</a:t>
            </a:r>
            <a:br>
              <a:rPr lang="en-US" sz="2400" b="1" dirty="0" smtClean="0"/>
            </a:br>
            <a:r>
              <a:rPr lang="en-US" sz="2400" b="1" dirty="0" smtClean="0"/>
              <a:t>Leadership</a:t>
            </a:r>
            <a:br>
              <a:rPr lang="en-US" sz="2400" b="1" dirty="0" smtClean="0"/>
            </a:br>
            <a:r>
              <a:rPr lang="en-US" sz="2400" b="1" dirty="0" smtClean="0"/>
              <a:t>Performing Arts</a:t>
            </a:r>
            <a:br>
              <a:rPr lang="en-US" sz="2400" b="1" dirty="0" smtClean="0"/>
            </a:br>
            <a:r>
              <a:rPr lang="en-US" sz="2400" b="1" dirty="0" smtClean="0"/>
              <a:t>Philosophy</a:t>
            </a:r>
            <a:br>
              <a:rPr lang="en-US" sz="2400" b="1" dirty="0" smtClean="0"/>
            </a:br>
            <a:r>
              <a:rPr lang="en-US" sz="2400" b="1" dirty="0" smtClean="0"/>
              <a:t>Religion</a:t>
            </a:r>
            <a:endParaRPr lang="en-US" sz="2400" b="1" dirty="0"/>
          </a:p>
        </p:txBody>
      </p:sp>
    </p:spTree>
    <p:extLst>
      <p:ext uri="{BB962C8B-B14F-4D97-AF65-F5344CB8AC3E}">
        <p14:creationId xmlns:p14="http://schemas.microsoft.com/office/powerpoint/2010/main" val="403178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24543"/>
            <a:ext cx="9013371" cy="2739211"/>
          </a:xfrm>
          <a:prstGeom prst="rect">
            <a:avLst/>
          </a:prstGeom>
          <a:noFill/>
        </p:spPr>
        <p:txBody>
          <a:bodyPr wrap="square" rtlCol="0">
            <a:spAutoFit/>
          </a:bodyPr>
          <a:lstStyle/>
          <a:p>
            <a:pPr algn="ctr"/>
            <a:r>
              <a:rPr lang="en-US" sz="6000" b="1" dirty="0" smtClean="0"/>
              <a:t>The Study</a:t>
            </a:r>
          </a:p>
          <a:p>
            <a:endParaRPr lang="en-US" dirty="0" smtClean="0"/>
          </a:p>
          <a:p>
            <a:pPr algn="ctr"/>
            <a:r>
              <a:rPr lang="en-US" sz="4400" b="1" dirty="0" smtClean="0"/>
              <a:t>Why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3200" b="1" dirty="0" smtClean="0"/>
              <a:t>Marketing Tool</a:t>
            </a:r>
            <a:endParaRPr lang="en-US" b="1"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pic>
        <p:nvPicPr>
          <p:cNvPr id="4" name="Picture 3"/>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989672" y="3984172"/>
            <a:ext cx="827316" cy="82731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142" y="5108295"/>
            <a:ext cx="737888" cy="805541"/>
          </a:xfrm>
          <a:prstGeom prst="rect">
            <a:avLst/>
          </a:prstGeom>
          <a:effectLst>
            <a:glow rad="127000">
              <a:srgbClr val="669900">
                <a:alpha val="60000"/>
              </a:srgbClr>
            </a:glo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7544" y="5013661"/>
            <a:ext cx="900175" cy="900175"/>
          </a:xfrm>
          <a:prstGeom prst="rect">
            <a:avLst/>
          </a:prstGeom>
          <a:effectLst>
            <a:glow rad="127000">
              <a:srgbClr val="669900">
                <a:alpha val="60000"/>
              </a:srgbClr>
            </a:glow>
          </a:effectLst>
        </p:spPr>
      </p:pic>
      <p:pic>
        <p:nvPicPr>
          <p:cNvPr id="7" name="Picture 6"/>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3326319" y="4016357"/>
            <a:ext cx="827316" cy="827316"/>
          </a:xfrm>
          <a:prstGeom prst="rect">
            <a:avLst/>
          </a:prstGeom>
        </p:spPr>
      </p:pic>
      <p:pic>
        <p:nvPicPr>
          <p:cNvPr id="8" name="Picture 7"/>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669530" y="4016357"/>
            <a:ext cx="827316" cy="827316"/>
          </a:xfrm>
          <a:prstGeom prst="rect">
            <a:avLst/>
          </a:prstGeom>
        </p:spPr>
      </p:pic>
      <p:pic>
        <p:nvPicPr>
          <p:cNvPr id="9" name="Picture 8"/>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6026469" y="3995057"/>
            <a:ext cx="827316" cy="827316"/>
          </a:xfrm>
          <a:prstGeom prst="rect">
            <a:avLst/>
          </a:prstGeom>
        </p:spPr>
      </p:pic>
      <p:pic>
        <p:nvPicPr>
          <p:cNvPr id="10" name="Picture 9"/>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7336973" y="3984172"/>
            <a:ext cx="827316" cy="8273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8958" y="5108296"/>
            <a:ext cx="737888" cy="805541"/>
          </a:xfrm>
          <a:prstGeom prst="rect">
            <a:avLst/>
          </a:prstGeom>
        </p:spPr>
      </p:pic>
      <p:pic>
        <p:nvPicPr>
          <p:cNvPr id="14" name="Picture 13"/>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8567058" y="3995057"/>
            <a:ext cx="827316" cy="82731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0628" y="5035873"/>
            <a:ext cx="900175" cy="90017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1952" y="3503105"/>
            <a:ext cx="504268" cy="467288"/>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5497" y="3527769"/>
            <a:ext cx="504268" cy="46728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7992" y="3503061"/>
            <a:ext cx="504268" cy="467288"/>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309" y="3470654"/>
            <a:ext cx="504268" cy="467288"/>
          </a:xfrm>
          <a:prstGeom prst="rect">
            <a:avLst/>
          </a:prstGeom>
        </p:spPr>
      </p:pic>
      <p:sp>
        <p:nvSpPr>
          <p:cNvPr id="20" name="TextBox 19"/>
          <p:cNvSpPr txBox="1"/>
          <p:nvPr/>
        </p:nvSpPr>
        <p:spPr>
          <a:xfrm>
            <a:off x="434728" y="4198053"/>
            <a:ext cx="1273628" cy="1631216"/>
          </a:xfrm>
          <a:prstGeom prst="rect">
            <a:avLst/>
          </a:prstGeom>
          <a:noFill/>
        </p:spPr>
        <p:txBody>
          <a:bodyPr wrap="square" rtlCol="0">
            <a:spAutoFit/>
          </a:bodyPr>
          <a:lstStyle/>
          <a:p>
            <a:r>
              <a:rPr lang="en-US" sz="2000" b="1" dirty="0" smtClean="0"/>
              <a:t>Course</a:t>
            </a:r>
            <a:endParaRPr lang="en-US" sz="2000" b="1" dirty="0"/>
          </a:p>
          <a:p>
            <a:endParaRPr lang="en-US" sz="2000" b="1" dirty="0" smtClean="0"/>
          </a:p>
          <a:p>
            <a:endParaRPr lang="en-US" sz="2000" b="1" dirty="0"/>
          </a:p>
          <a:p>
            <a:endParaRPr lang="en-US" sz="2000" b="1" dirty="0"/>
          </a:p>
          <a:p>
            <a:r>
              <a:rPr lang="en-US" sz="2000" b="1" dirty="0" smtClean="0"/>
              <a:t>Faculty</a:t>
            </a:r>
            <a:endParaRPr lang="en-US" sz="2000" b="1" dirty="0"/>
          </a:p>
        </p:txBody>
      </p:sp>
      <p:sp>
        <p:nvSpPr>
          <p:cNvPr id="21" name="Down Arrow 20"/>
          <p:cNvSpPr/>
          <p:nvPr/>
        </p:nvSpPr>
        <p:spPr>
          <a:xfrm>
            <a:off x="748455" y="4621185"/>
            <a:ext cx="304800" cy="829376"/>
          </a:xfrm>
          <a:prstGeom prst="downArrow">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1265" y="5025536"/>
            <a:ext cx="900175" cy="900175"/>
          </a:xfrm>
          <a:prstGeom prst="rect">
            <a:avLst/>
          </a:prstGeom>
          <a:effectLst>
            <a:glow rad="127000">
              <a:srgbClr val="669900">
                <a:alpha val="60000"/>
              </a:srgbClr>
            </a:glow>
          </a:effectLst>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1687" y="5130507"/>
            <a:ext cx="737888" cy="805541"/>
          </a:xfrm>
          <a:prstGeom prst="rect">
            <a:avLst/>
          </a:prstGeom>
          <a:effectLst>
            <a:glow rad="127000">
              <a:srgbClr val="669900">
                <a:alpha val="60000"/>
              </a:srgbClr>
            </a:glow>
          </a:effectLst>
        </p:spPr>
      </p:pic>
      <p:sp>
        <p:nvSpPr>
          <p:cNvPr id="24" name="TextBox 23"/>
          <p:cNvSpPr txBox="1"/>
          <p:nvPr/>
        </p:nvSpPr>
        <p:spPr>
          <a:xfrm>
            <a:off x="393701" y="6527655"/>
            <a:ext cx="2946400" cy="307777"/>
          </a:xfrm>
          <a:prstGeom prst="rect">
            <a:avLst/>
          </a:prstGeom>
          <a:noFill/>
        </p:spPr>
        <p:txBody>
          <a:bodyPr wrap="square" rtlCol="0">
            <a:spAutoFit/>
          </a:bodyPr>
          <a:lstStyle/>
          <a:p>
            <a:r>
              <a:rPr lang="en-US" sz="1400" i="1" dirty="0" smtClean="0">
                <a:solidFill>
                  <a:schemeClr val="bg2">
                    <a:lumMod val="50000"/>
                  </a:schemeClr>
                </a:solidFill>
              </a:rPr>
              <a:t>Image is from Creative Commons</a:t>
            </a:r>
          </a:p>
        </p:txBody>
      </p:sp>
    </p:spTree>
    <p:extLst>
      <p:ext uri="{BB962C8B-B14F-4D97-AF65-F5344CB8AC3E}">
        <p14:creationId xmlns:p14="http://schemas.microsoft.com/office/powerpoint/2010/main" val="3439398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357414"/>
            <a:ext cx="8851900" cy="1261884"/>
          </a:xfrm>
          <a:prstGeom prst="rect">
            <a:avLst/>
          </a:prstGeom>
          <a:noFill/>
        </p:spPr>
        <p:txBody>
          <a:bodyPr wrap="square" rtlCol="0">
            <a:spAutoFit/>
          </a:bodyPr>
          <a:lstStyle/>
          <a:p>
            <a:pPr algn="ctr"/>
            <a:r>
              <a:rPr lang="en-US" sz="4800" b="1" dirty="0" smtClean="0"/>
              <a:t>Literature Review</a:t>
            </a:r>
            <a:br>
              <a:rPr lang="en-US" sz="4800" b="1" dirty="0" smtClean="0"/>
            </a:br>
            <a:r>
              <a:rPr lang="en-US" sz="2800" dirty="0" smtClean="0"/>
              <a:t>(Brief)</a:t>
            </a:r>
            <a:endParaRPr lang="en-US" sz="1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4" name="TextBox 3"/>
          <p:cNvSpPr txBox="1"/>
          <p:nvPr/>
        </p:nvSpPr>
        <p:spPr>
          <a:xfrm>
            <a:off x="635000" y="2275114"/>
            <a:ext cx="9064171" cy="3662541"/>
          </a:xfrm>
          <a:prstGeom prst="rect">
            <a:avLst/>
          </a:prstGeom>
          <a:noFill/>
        </p:spPr>
        <p:txBody>
          <a:bodyPr wrap="square" rtlCol="0">
            <a:spAutoFit/>
          </a:bodyPr>
          <a:lstStyle/>
          <a:p>
            <a:pPr algn="ctr"/>
            <a:r>
              <a:rPr lang="en-US" sz="2800" b="1" u="sng" dirty="0" smtClean="0"/>
              <a:t>Early Attempts</a:t>
            </a:r>
          </a:p>
          <a:p>
            <a:endParaRPr lang="en-US" dirty="0"/>
          </a:p>
          <a:p>
            <a:pPr marL="457200" indent="-457200"/>
            <a:r>
              <a:rPr lang="en-US" sz="2400" dirty="0"/>
              <a:t>Rambler, L. K. (1982). Syllabus study: Key to a responsive academic library. </a:t>
            </a:r>
            <a:r>
              <a:rPr lang="en-US" sz="2400" i="1" dirty="0"/>
              <a:t>Journal of Academic Librarianship</a:t>
            </a:r>
            <a:r>
              <a:rPr lang="en-US" sz="2400" dirty="0"/>
              <a:t>, </a:t>
            </a:r>
            <a:r>
              <a:rPr lang="en-US" sz="2400" i="1" dirty="0"/>
              <a:t>8</a:t>
            </a:r>
            <a:r>
              <a:rPr lang="en-US" sz="2400" dirty="0"/>
              <a:t>(3), 155-59.</a:t>
            </a:r>
          </a:p>
          <a:p>
            <a:pPr marL="457200" indent="-457200"/>
            <a:endParaRPr lang="en-US" sz="2400" dirty="0"/>
          </a:p>
          <a:p>
            <a:pPr marL="457200" indent="-457200"/>
            <a:r>
              <a:rPr lang="en-US" sz="2400" dirty="0"/>
              <a:t>Sayles, J. W. (1985). Course information analysis: Foundation for creative library support. </a:t>
            </a:r>
            <a:r>
              <a:rPr lang="en-US" sz="2400" i="1" dirty="0"/>
              <a:t>Journal of Academic Librarianship</a:t>
            </a:r>
            <a:r>
              <a:rPr lang="en-US" sz="2400" dirty="0"/>
              <a:t>, </a:t>
            </a:r>
            <a:r>
              <a:rPr lang="en-US" sz="2400" i="1" dirty="0"/>
              <a:t>10</a:t>
            </a:r>
            <a:r>
              <a:rPr lang="en-US" sz="2400" dirty="0"/>
              <a:t>(6), 343-45. </a:t>
            </a:r>
          </a:p>
          <a:p>
            <a:endParaRPr lang="en-US" dirty="0"/>
          </a:p>
        </p:txBody>
      </p:sp>
    </p:spTree>
    <p:extLst>
      <p:ext uri="{BB962C8B-B14F-4D97-AF65-F5344CB8AC3E}">
        <p14:creationId xmlns:p14="http://schemas.microsoft.com/office/powerpoint/2010/main" val="743656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5" name="TextBox 4"/>
          <p:cNvSpPr txBox="1"/>
          <p:nvPr/>
        </p:nvSpPr>
        <p:spPr>
          <a:xfrm>
            <a:off x="733879" y="1578428"/>
            <a:ext cx="8654142" cy="4062651"/>
          </a:xfrm>
          <a:prstGeom prst="rect">
            <a:avLst/>
          </a:prstGeom>
          <a:noFill/>
        </p:spPr>
        <p:txBody>
          <a:bodyPr wrap="square" rtlCol="0">
            <a:spAutoFit/>
          </a:bodyPr>
          <a:lstStyle/>
          <a:p>
            <a:pPr algn="ctr"/>
            <a:r>
              <a:rPr lang="en-US" sz="3600" b="1" dirty="0" smtClean="0"/>
              <a:t>3 Take-</a:t>
            </a:r>
            <a:r>
              <a:rPr lang="en-US" sz="3600" b="1" dirty="0" err="1" smtClean="0"/>
              <a:t>Aways</a:t>
            </a:r>
            <a:r>
              <a:rPr lang="en-US" sz="3600" b="1" dirty="0" smtClean="0"/>
              <a:t/>
            </a:r>
            <a:br>
              <a:rPr lang="en-US" sz="3600" b="1" dirty="0" smtClean="0"/>
            </a:br>
            <a:r>
              <a:rPr lang="en-US" sz="3600" b="1" dirty="0" smtClean="0"/>
              <a:t>#1</a:t>
            </a:r>
          </a:p>
          <a:p>
            <a:pPr algn="ctr"/>
            <a:endParaRPr lang="en-US" dirty="0"/>
          </a:p>
          <a:p>
            <a:pPr algn="ctr"/>
            <a:r>
              <a:rPr lang="en-US" sz="2800" dirty="0"/>
              <a:t>“As a result [of examining course syllabi], librarians can be better prepared and in the longer term can demonstrate to faculty a higher degree of involvement in course </a:t>
            </a:r>
            <a:r>
              <a:rPr lang="en-US" sz="2800" dirty="0" smtClean="0"/>
              <a:t>instruction.” </a:t>
            </a:r>
            <a:br>
              <a:rPr lang="en-US" sz="2800" dirty="0" smtClean="0"/>
            </a:br>
            <a:endParaRPr lang="en-US" sz="2800" dirty="0"/>
          </a:p>
          <a:p>
            <a:pPr algn="ctr"/>
            <a:r>
              <a:rPr lang="en-US" sz="2800" b="1" i="1" dirty="0" smtClean="0"/>
              <a:t>- Williams</a:t>
            </a:r>
            <a:r>
              <a:rPr lang="en-US" sz="2800" b="1" i="1" dirty="0"/>
              <a:t>, Cody &amp; Parnell, </a:t>
            </a:r>
            <a:r>
              <a:rPr lang="en-US" sz="2800" b="1" i="1" dirty="0" smtClean="0"/>
              <a:t>2004</a:t>
            </a:r>
            <a:endParaRPr lang="en-US" sz="2800" b="1" i="1" dirty="0"/>
          </a:p>
        </p:txBody>
      </p:sp>
      <p:sp>
        <p:nvSpPr>
          <p:cNvPr id="6" name="TextBox 5"/>
          <p:cNvSpPr txBox="1"/>
          <p:nvPr/>
        </p:nvSpPr>
        <p:spPr>
          <a:xfrm>
            <a:off x="635000" y="357414"/>
            <a:ext cx="8851900" cy="1015663"/>
          </a:xfrm>
          <a:prstGeom prst="rect">
            <a:avLst/>
          </a:prstGeom>
          <a:noFill/>
        </p:spPr>
        <p:txBody>
          <a:bodyPr wrap="square" rtlCol="0">
            <a:spAutoFit/>
          </a:bodyPr>
          <a:lstStyle/>
          <a:p>
            <a:pPr algn="ctr"/>
            <a:r>
              <a:rPr lang="en-US" sz="4000" b="1" dirty="0" smtClean="0"/>
              <a:t>Literature Review</a:t>
            </a:r>
            <a:br>
              <a:rPr lang="en-US" sz="4000" b="1" dirty="0" smtClean="0"/>
            </a:br>
            <a:r>
              <a:rPr lang="en-US" sz="2000" dirty="0" smtClean="0"/>
              <a:t>(Brief)</a:t>
            </a:r>
            <a:endParaRPr lang="en-US" sz="1200" dirty="0"/>
          </a:p>
        </p:txBody>
      </p:sp>
    </p:spTree>
    <p:extLst>
      <p:ext uri="{BB962C8B-B14F-4D97-AF65-F5344CB8AC3E}">
        <p14:creationId xmlns:p14="http://schemas.microsoft.com/office/powerpoint/2010/main" val="2710472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248" y="6327648"/>
            <a:ext cx="2168751" cy="400014"/>
          </a:xfrm>
          <a:prstGeom prst="rect">
            <a:avLst/>
          </a:prstGeom>
        </p:spPr>
      </p:pic>
      <p:sp>
        <p:nvSpPr>
          <p:cNvPr id="5" name="TextBox 4"/>
          <p:cNvSpPr txBox="1"/>
          <p:nvPr/>
        </p:nvSpPr>
        <p:spPr>
          <a:xfrm>
            <a:off x="733879" y="1578428"/>
            <a:ext cx="8654142" cy="3631763"/>
          </a:xfrm>
          <a:prstGeom prst="rect">
            <a:avLst/>
          </a:prstGeom>
          <a:noFill/>
        </p:spPr>
        <p:txBody>
          <a:bodyPr wrap="square" rtlCol="0">
            <a:spAutoFit/>
          </a:bodyPr>
          <a:lstStyle/>
          <a:p>
            <a:pPr algn="ctr"/>
            <a:r>
              <a:rPr lang="en-US" sz="3600" b="1" dirty="0" smtClean="0"/>
              <a:t>3 Take-</a:t>
            </a:r>
            <a:r>
              <a:rPr lang="en-US" sz="3600" b="1" dirty="0" err="1" smtClean="0"/>
              <a:t>Aways</a:t>
            </a:r>
            <a:r>
              <a:rPr lang="en-US" sz="3600" b="1" dirty="0" smtClean="0"/>
              <a:t/>
            </a:r>
            <a:br>
              <a:rPr lang="en-US" sz="3600" b="1" dirty="0" smtClean="0"/>
            </a:br>
            <a:r>
              <a:rPr lang="en-US" sz="3600" b="1" dirty="0" smtClean="0"/>
              <a:t>#2</a:t>
            </a:r>
          </a:p>
          <a:p>
            <a:pPr algn="ctr"/>
            <a:endParaRPr lang="en-US" dirty="0"/>
          </a:p>
          <a:p>
            <a:pPr algn="ctr"/>
            <a:r>
              <a:rPr lang="en-US" sz="2800" dirty="0"/>
              <a:t>“By respecting the exact needs of the instructor, librarians can complement the teaching function rather than play the traditional supplemental role…” </a:t>
            </a:r>
            <a:r>
              <a:rPr lang="en-US" sz="2800" dirty="0" smtClean="0"/>
              <a:t/>
            </a:r>
            <a:br>
              <a:rPr lang="en-US" sz="2800" dirty="0" smtClean="0"/>
            </a:br>
            <a:endParaRPr lang="en-US" sz="2800" dirty="0"/>
          </a:p>
          <a:p>
            <a:pPr algn="ctr"/>
            <a:r>
              <a:rPr lang="en-US" sz="2800" b="1" i="1" dirty="0" smtClean="0"/>
              <a:t>- Sayles, 1985</a:t>
            </a:r>
            <a:endParaRPr lang="en-US" sz="2800" b="1" i="1" dirty="0"/>
          </a:p>
        </p:txBody>
      </p:sp>
      <p:sp>
        <p:nvSpPr>
          <p:cNvPr id="6" name="TextBox 5"/>
          <p:cNvSpPr txBox="1"/>
          <p:nvPr/>
        </p:nvSpPr>
        <p:spPr>
          <a:xfrm>
            <a:off x="635000" y="357414"/>
            <a:ext cx="8851900" cy="1015663"/>
          </a:xfrm>
          <a:prstGeom prst="rect">
            <a:avLst/>
          </a:prstGeom>
          <a:noFill/>
        </p:spPr>
        <p:txBody>
          <a:bodyPr wrap="square" rtlCol="0">
            <a:spAutoFit/>
          </a:bodyPr>
          <a:lstStyle/>
          <a:p>
            <a:pPr algn="ctr"/>
            <a:r>
              <a:rPr lang="en-US" sz="4000" b="1" dirty="0" smtClean="0"/>
              <a:t>Literature Review</a:t>
            </a:r>
            <a:br>
              <a:rPr lang="en-US" sz="4000" b="1" dirty="0" smtClean="0"/>
            </a:br>
            <a:r>
              <a:rPr lang="en-US" sz="2000" dirty="0" smtClean="0"/>
              <a:t>(Brief)</a:t>
            </a:r>
            <a:endParaRPr lang="en-US" sz="1200" dirty="0"/>
          </a:p>
        </p:txBody>
      </p:sp>
    </p:spTree>
    <p:extLst>
      <p:ext uri="{BB962C8B-B14F-4D97-AF65-F5344CB8AC3E}">
        <p14:creationId xmlns:p14="http://schemas.microsoft.com/office/powerpoint/2010/main" val="681526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2220</TotalTime>
  <Words>1971</Words>
  <Application>Microsoft Office PowerPoint</Application>
  <PresentationFormat>Widescreen</PresentationFormat>
  <Paragraphs>435</Paragraphs>
  <Slides>54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Times New Roman</vt:lpstr>
      <vt:lpstr>Trebuchet MS</vt:lpstr>
      <vt:lpstr>Wingdings</vt:lpstr>
      <vt:lpstr>Wingdings 3</vt:lpstr>
      <vt:lpstr>Facet</vt:lpstr>
      <vt:lpstr>A Textual Analysis of Course Syllabi for Library- and Research-Related Terminology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Discussion Question 1</vt:lpstr>
      <vt:lpstr>Discussion Question 2</vt:lpstr>
      <vt:lpstr>PowerPoint Presentation</vt:lpstr>
      <vt:lpstr>PowerPoint Presentation</vt:lpstr>
      <vt:lpstr>PowerPoint Presentation</vt:lpstr>
      <vt:lpstr>PowerPoint Presentation</vt:lpstr>
    </vt:vector>
  </TitlesOfParts>
  <Company>Columbia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Textual Analysis of Course Syllabi for Library- and Research-Related Terminology</dc:title>
  <dc:creator>Hood, Sarah</dc:creator>
  <cp:lastModifiedBy>SLIS 706 Instructional Team</cp:lastModifiedBy>
  <cp:revision>261</cp:revision>
  <dcterms:created xsi:type="dcterms:W3CDTF">2016-03-28T18:53:55Z</dcterms:created>
  <dcterms:modified xsi:type="dcterms:W3CDTF">2016-11-08T00:33:19Z</dcterms:modified>
</cp:coreProperties>
</file>